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3"/>
  </p:notesMasterIdLst>
  <p:sldIdLst>
    <p:sldId id="256" r:id="rId2"/>
  </p:sldIdLst>
  <p:sldSz cx="30275213" cy="42803763"/>
  <p:notesSz cx="6858000" cy="91440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7F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35"/>
    <p:restoredTop sz="85362"/>
  </p:normalViewPr>
  <p:slideViewPr>
    <p:cSldViewPr snapToGrid="0" snapToObjects="1">
      <p:cViewPr>
        <p:scale>
          <a:sx n="15" d="100"/>
          <a:sy n="15" d="100"/>
        </p:scale>
        <p:origin x="2104"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963DE-66C8-6B4F-9A44-4C26AB733182}" type="datetimeFigureOut">
              <a:rPr lang="en-US" smtClean="0"/>
              <a:t>12/15/19</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83EC7-B53A-EE40-953C-4BCB9D40A791}" type="slidenum">
              <a:rPr lang="en-US" smtClean="0"/>
              <a:t>‹#›</a:t>
            </a:fld>
            <a:endParaRPr lang="en-US"/>
          </a:p>
        </p:txBody>
      </p:sp>
    </p:spTree>
    <p:extLst>
      <p:ext uri="{BB962C8B-B14F-4D97-AF65-F5344CB8AC3E}">
        <p14:creationId xmlns:p14="http://schemas.microsoft.com/office/powerpoint/2010/main" val="2747840557"/>
      </p:ext>
    </p:extLst>
  </p:cSld>
  <p:clrMap bg1="lt1" tx1="dk1" bg2="lt2" tx2="dk2" accent1="accent1" accent2="accent2" accent3="accent3" accent4="accent4" accent5="accent5" accent6="accent6" hlink="hlink" folHlink="folHlink"/>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603" b="0" i="0" u="none" strike="noStrike" kern="1200" dirty="0">
                <a:solidFill>
                  <a:schemeClr val="tx1"/>
                </a:solidFill>
                <a:effectLst/>
                <a:latin typeface="+mn-lt"/>
                <a:ea typeface="+mn-ea"/>
                <a:cs typeface="+mn-cs"/>
              </a:rPr>
              <a:t>INTRODUCTION:</a:t>
            </a:r>
          </a:p>
          <a:p>
            <a:pPr marL="914400" indent="-914400">
              <a:buAutoNum type="arabicPeriod"/>
            </a:pPr>
            <a:r>
              <a:rPr lang="en-US" sz="4603" b="0" i="0" u="none" strike="noStrike" kern="1200" dirty="0">
                <a:solidFill>
                  <a:schemeClr val="tx1"/>
                </a:solidFill>
                <a:effectLst/>
                <a:latin typeface="+mn-lt"/>
                <a:ea typeface="+mn-ea"/>
                <a:cs typeface="+mn-cs"/>
              </a:rPr>
              <a:t>2,6-dichlorobenzoic acid (ID 1)</a:t>
            </a:r>
          </a:p>
          <a:p>
            <a:pPr marL="914400" indent="-914400">
              <a:buAutoNum type="arabicPeriod"/>
            </a:pPr>
            <a:r>
              <a:rPr lang="en-US" sz="4603" b="0" i="0" u="none" strike="noStrike" kern="1200" dirty="0">
                <a:solidFill>
                  <a:schemeClr val="tx1"/>
                </a:solidFill>
                <a:effectLst/>
                <a:latin typeface="+mn-lt"/>
                <a:ea typeface="+mn-ea"/>
                <a:cs typeface="+mn-cs"/>
              </a:rPr>
              <a:t>2,6-dicyclohexylphenol (ID 209)</a:t>
            </a:r>
          </a:p>
          <a:p>
            <a:pPr marL="914400" indent="-914400">
              <a:buAutoNum type="arabicPeriod"/>
            </a:pPr>
            <a:r>
              <a:rPr lang="en-US" sz="4603" b="0" i="0" u="none" strike="noStrike" kern="1200" dirty="0">
                <a:solidFill>
                  <a:schemeClr val="tx1"/>
                </a:solidFill>
                <a:effectLst/>
                <a:latin typeface="+mn-lt"/>
                <a:ea typeface="+mn-ea"/>
                <a:cs typeface="+mn-cs"/>
              </a:rPr>
              <a:t>4-nonylphenol (ID 558)</a:t>
            </a:r>
          </a:p>
          <a:p>
            <a:pPr marL="914400" indent="-914400">
              <a:buAutoNum type="arabicPeriod"/>
            </a:pPr>
            <a:r>
              <a:rPr lang="en-US" sz="4603" b="0" i="0" u="none" strike="noStrike" kern="1200" dirty="0">
                <a:solidFill>
                  <a:schemeClr val="tx1"/>
                </a:solidFill>
                <a:effectLst/>
                <a:latin typeface="+mn-lt"/>
                <a:ea typeface="+mn-ea"/>
                <a:cs typeface="+mn-cs"/>
              </a:rPr>
              <a:t>2-N-cyclopropyl-1,3,5-triazinane-2,4,6-triamine (ID 1025)</a:t>
            </a:r>
          </a:p>
          <a:p>
            <a:pPr marL="914400" indent="-914400">
              <a:buAutoNum type="arabicPeriod"/>
            </a:pPr>
            <a:endParaRPr lang="en-US" sz="4603" b="0" i="0" u="none" strike="noStrike" kern="1200" dirty="0">
              <a:solidFill>
                <a:schemeClr val="tx1"/>
              </a:solidFill>
              <a:effectLst/>
              <a:latin typeface="+mn-lt"/>
              <a:ea typeface="+mn-ea"/>
              <a:cs typeface="+mn-cs"/>
            </a:endParaRPr>
          </a:p>
          <a:p>
            <a:pPr marL="0" indent="0">
              <a:buNone/>
            </a:pPr>
            <a:r>
              <a:rPr lang="en-US" sz="4603" b="0" i="0" u="none" strike="noStrike" kern="1200" dirty="0">
                <a:solidFill>
                  <a:schemeClr val="tx1"/>
                </a:solidFill>
                <a:effectLst/>
                <a:latin typeface="+mn-lt"/>
                <a:ea typeface="+mn-ea"/>
                <a:cs typeface="+mn-cs"/>
              </a:rPr>
              <a:t>Old: "</a:t>
            </a:r>
            <a:r>
              <a:rPr lang="en-US" sz="4603" b="0" i="0" u="none" strike="noStrike" kern="1200" dirty="0" err="1">
                <a:solidFill>
                  <a:schemeClr val="tx1"/>
                </a:solidFill>
                <a:effectLst/>
                <a:latin typeface="+mn-lt"/>
                <a:ea typeface="+mn-ea"/>
                <a:cs typeface="+mn-cs"/>
              </a:rPr>
              <a:t>TopoPSA</a:t>
            </a:r>
            <a:r>
              <a:rPr lang="en-US" sz="4603" b="0" i="0" u="none" strike="noStrike" kern="1200" dirty="0">
                <a:solidFill>
                  <a:schemeClr val="tx1"/>
                </a:solidFill>
                <a:effectLst/>
                <a:latin typeface="+mn-lt"/>
                <a:ea typeface="+mn-ea"/>
                <a:cs typeface="+mn-cs"/>
              </a:rPr>
              <a:t>", "WPATH", "XLogP3”</a:t>
            </a:r>
          </a:p>
          <a:p>
            <a:pPr marL="0" marR="0" lvl="0" indent="0" algn="l" defTabSz="3507730" rtl="0" eaLnBrk="1" fontAlgn="auto" latinLnBrk="0" hangingPunct="1">
              <a:lnSpc>
                <a:spcPct val="100000"/>
              </a:lnSpc>
              <a:spcBef>
                <a:spcPts val="0"/>
              </a:spcBef>
              <a:spcAft>
                <a:spcPts val="0"/>
              </a:spcAft>
              <a:buClrTx/>
              <a:buSzTx/>
              <a:buFontTx/>
              <a:buNone/>
              <a:tabLst/>
              <a:defRPr/>
            </a:pPr>
            <a:r>
              <a:rPr lang="en-US" sz="4603" b="0" i="0" u="none" strike="noStrike" kern="1200" dirty="0">
                <a:solidFill>
                  <a:schemeClr val="tx1"/>
                </a:solidFill>
                <a:effectLst/>
                <a:latin typeface="+mn-lt"/>
                <a:ea typeface="+mn-ea"/>
                <a:cs typeface="+mn-cs"/>
              </a:rPr>
              <a:t>New: "AMR", "VP-3", "</a:t>
            </a:r>
            <a:r>
              <a:rPr lang="en-US" sz="4603" b="0" i="0" u="none" strike="noStrike" kern="1200" dirty="0" err="1">
                <a:solidFill>
                  <a:schemeClr val="tx1"/>
                </a:solidFill>
                <a:effectLst/>
                <a:latin typeface="+mn-lt"/>
                <a:ea typeface="+mn-ea"/>
                <a:cs typeface="+mn-cs"/>
              </a:rPr>
              <a:t>SsOH</a:t>
            </a:r>
            <a:r>
              <a:rPr lang="en-US" sz="4603" b="0" i="0" u="none" strike="noStrike" kern="1200" dirty="0">
                <a:solidFill>
                  <a:schemeClr val="tx1"/>
                </a:solidFill>
                <a:effectLst/>
                <a:latin typeface="+mn-lt"/>
                <a:ea typeface="+mn-ea"/>
                <a:cs typeface="+mn-cs"/>
              </a:rPr>
              <a:t>"</a:t>
            </a:r>
          </a:p>
          <a:p>
            <a:pPr marL="0" indent="0">
              <a:buNone/>
            </a:pPr>
            <a:endParaRPr lang="en-US" sz="4603" b="0" i="0" u="none" strike="noStrike" kern="1200" dirty="0">
              <a:solidFill>
                <a:schemeClr val="tx1"/>
              </a:solidFill>
              <a:effectLst/>
              <a:latin typeface="+mn-lt"/>
              <a:ea typeface="+mn-ea"/>
              <a:cs typeface="+mn-cs"/>
            </a:endParaRPr>
          </a:p>
          <a:p>
            <a:pPr marL="914400" indent="-914400">
              <a:buAutoNum type="arabicPeriod"/>
            </a:pPr>
            <a:endParaRPr lang="en-US" dirty="0"/>
          </a:p>
        </p:txBody>
      </p:sp>
      <p:sp>
        <p:nvSpPr>
          <p:cNvPr id="4" name="Slide Number Placeholder 3"/>
          <p:cNvSpPr>
            <a:spLocks noGrp="1"/>
          </p:cNvSpPr>
          <p:nvPr>
            <p:ph type="sldNum" sz="quarter" idx="5"/>
          </p:nvPr>
        </p:nvSpPr>
        <p:spPr/>
        <p:txBody>
          <a:bodyPr/>
          <a:lstStyle/>
          <a:p>
            <a:fld id="{06D83EC7-B53A-EE40-953C-4BCB9D40A791}" type="slidenum">
              <a:rPr lang="en-US" smtClean="0"/>
              <a:t>1</a:t>
            </a:fld>
            <a:endParaRPr lang="en-US"/>
          </a:p>
        </p:txBody>
      </p:sp>
    </p:spTree>
    <p:extLst>
      <p:ext uri="{BB962C8B-B14F-4D97-AF65-F5344CB8AC3E}">
        <p14:creationId xmlns:p14="http://schemas.microsoft.com/office/powerpoint/2010/main" val="2287526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30275213" cy="4280376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05"/>
          </a:p>
        </p:txBody>
      </p:sp>
      <p:sp useBgFill="1">
        <p:nvSpPr>
          <p:cNvPr id="10" name="Rectangle 9"/>
          <p:cNvSpPr/>
          <p:nvPr/>
        </p:nvSpPr>
        <p:spPr>
          <a:xfrm>
            <a:off x="3247707" y="7912455"/>
            <a:ext cx="23779804" cy="26887791"/>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3595184" y="8810504"/>
            <a:ext cx="23084850" cy="25182756"/>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12753434" y="7912455"/>
            <a:ext cx="4768346" cy="45657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13037264" y="7912455"/>
            <a:ext cx="4200686" cy="3844312"/>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4045393" y="14010961"/>
            <a:ext cx="22184431" cy="15211826"/>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4045389" y="29222790"/>
            <a:ext cx="22192004" cy="2853590"/>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13207562" y="8371362"/>
            <a:ext cx="3860090" cy="3030504"/>
          </a:xfrm>
        </p:spPr>
        <p:txBody>
          <a:bodyPr/>
          <a:lstStyle>
            <a:lvl1pPr algn="ctr">
              <a:defRPr sz="1300" spc="0" baseline="0">
                <a:solidFill>
                  <a:srgbClr val="FFFFFF"/>
                </a:solidFill>
                <a:latin typeface="+mn-lt"/>
              </a:defRPr>
            </a:lvl1pPr>
          </a:lstStyle>
          <a:p>
            <a:fld id="{EA0C0817-A112-4847-8014-A94B7D2A4EA3}" type="datetime1">
              <a:rPr lang="en-US" smtClean="0"/>
              <a:t>12/15/19</a:t>
            </a:fld>
            <a:endParaRPr lang="en-US"/>
          </a:p>
        </p:txBody>
      </p:sp>
      <p:sp>
        <p:nvSpPr>
          <p:cNvPr id="21" name="Footer Placeholder 20"/>
          <p:cNvSpPr>
            <a:spLocks noGrp="1"/>
          </p:cNvSpPr>
          <p:nvPr>
            <p:ph type="ftr" sz="quarter" idx="11"/>
          </p:nvPr>
        </p:nvSpPr>
        <p:spPr>
          <a:xfrm>
            <a:off x="4045387" y="32314457"/>
            <a:ext cx="14229487" cy="1426792"/>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21372731" y="32314457"/>
            <a:ext cx="4857096" cy="142679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7982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31877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327969" y="4755974"/>
            <a:ext cx="5865823" cy="3281621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1" y="4755974"/>
            <a:ext cx="20057329" cy="328162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87976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58145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30275213" cy="4280376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05"/>
          </a:p>
        </p:txBody>
      </p:sp>
      <p:sp useBgFill="1">
        <p:nvSpPr>
          <p:cNvPr id="23" name="Rectangle 22"/>
          <p:cNvSpPr/>
          <p:nvPr/>
        </p:nvSpPr>
        <p:spPr>
          <a:xfrm>
            <a:off x="3247707" y="7912455"/>
            <a:ext cx="23779804" cy="26887791"/>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3595184" y="8810504"/>
            <a:ext cx="23084850" cy="25182756"/>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12753434" y="7912455"/>
            <a:ext cx="4768346" cy="456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045526" y="14200298"/>
            <a:ext cx="22184162" cy="15022479"/>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13037264" y="7912455"/>
            <a:ext cx="4200686" cy="3844312"/>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4045525" y="29222787"/>
            <a:ext cx="22199300" cy="2853584"/>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3207562" y="8391625"/>
            <a:ext cx="3860090" cy="3113109"/>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12/15/19</a:t>
            </a:fld>
            <a:endParaRPr lang="en-US"/>
          </a:p>
        </p:txBody>
      </p:sp>
      <p:sp>
        <p:nvSpPr>
          <p:cNvPr id="5" name="Footer Placeholder 4"/>
          <p:cNvSpPr>
            <a:spLocks noGrp="1"/>
          </p:cNvSpPr>
          <p:nvPr>
            <p:ph type="ftr" sz="quarter" idx="11"/>
          </p:nvPr>
        </p:nvSpPr>
        <p:spPr>
          <a:xfrm>
            <a:off x="4045528" y="32314457"/>
            <a:ext cx="14055263" cy="1426792"/>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21366733" y="32314457"/>
            <a:ext cx="4862954" cy="1426792"/>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293997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9081" y="13126488"/>
            <a:ext cx="11580269" cy="2339939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045863" y="13126488"/>
            <a:ext cx="11580269" cy="2339939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1173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656650" y="12946821"/>
            <a:ext cx="11580269" cy="3995018"/>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656650" y="17429036"/>
            <a:ext cx="11580269" cy="197468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16038294" y="12946821"/>
            <a:ext cx="11580269" cy="3995018"/>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16038294" y="17429030"/>
            <a:ext cx="11580269" cy="19751078"/>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12/15/19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64448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9103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11104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20163287" y="1483864"/>
            <a:ext cx="9502215" cy="39836035"/>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20497998" y="2339939"/>
            <a:ext cx="8832793" cy="38123885"/>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003430" y="3790998"/>
            <a:ext cx="7851797" cy="10272903"/>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1702981" y="3804779"/>
            <a:ext cx="17029807" cy="33291816"/>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003430" y="14584986"/>
            <a:ext cx="7851797" cy="22511609"/>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13876139" y="37667312"/>
            <a:ext cx="4856649" cy="2282867"/>
          </a:xfrm>
        </p:spPr>
        <p:txBody>
          <a:bodyPr/>
          <a:lstStyle>
            <a:lvl1pPr>
              <a:defRPr>
                <a:solidFill>
                  <a:schemeClr val="tx1">
                    <a:lumMod val="85000"/>
                    <a:lumOff val="15000"/>
                  </a:schemeClr>
                </a:solidFill>
              </a:defRPr>
            </a:lvl1pPr>
          </a:lstStyle>
          <a:p>
            <a:fld id="{7E8D12A6-918A-48BD-8CB9-CA713993B0EA}" type="datetime1">
              <a:rPr lang="en-US" smtClean="0"/>
              <a:t>12/15/19</a:t>
            </a:fld>
            <a:endParaRPr lang="en-US"/>
          </a:p>
        </p:txBody>
      </p:sp>
      <p:sp>
        <p:nvSpPr>
          <p:cNvPr id="9" name="Footer Placeholder 8"/>
          <p:cNvSpPr>
            <a:spLocks noGrp="1"/>
          </p:cNvSpPr>
          <p:nvPr>
            <p:ph type="ftr" sz="quarter" idx="11"/>
          </p:nvPr>
        </p:nvSpPr>
        <p:spPr>
          <a:xfrm>
            <a:off x="1702983" y="37667312"/>
            <a:ext cx="11384742" cy="2282867"/>
          </a:xfrm>
        </p:spPr>
        <p:txBody>
          <a:bodyPr/>
          <a:lstStyle>
            <a:lvl1pPr algn="l">
              <a:defRPr/>
            </a:lvl1pPr>
          </a:lstStyle>
          <a:p>
            <a:endParaRPr lang="en-US"/>
          </a:p>
        </p:txBody>
      </p:sp>
      <p:sp>
        <p:nvSpPr>
          <p:cNvPr id="11" name="Slide Number Placeholder 10"/>
          <p:cNvSpPr>
            <a:spLocks noGrp="1"/>
          </p:cNvSpPr>
          <p:nvPr>
            <p:ph type="sldNum" sz="quarter" idx="12"/>
          </p:nvPr>
        </p:nvSpPr>
        <p:spPr>
          <a:xfrm>
            <a:off x="25817189" y="37667312"/>
            <a:ext cx="3038038" cy="2282867"/>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6937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20163287" y="1483864"/>
            <a:ext cx="9502215" cy="39836035"/>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567659" y="1483864"/>
            <a:ext cx="19111231" cy="39836035"/>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14060734" y="37667312"/>
            <a:ext cx="5145105" cy="2282867"/>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12/15/19</a:t>
            </a:fld>
            <a:endParaRPr lang="en-US"/>
          </a:p>
        </p:txBody>
      </p:sp>
      <p:sp>
        <p:nvSpPr>
          <p:cNvPr id="6" name="Footer Placeholder 5"/>
          <p:cNvSpPr>
            <a:spLocks noGrp="1"/>
          </p:cNvSpPr>
          <p:nvPr>
            <p:ph type="ftr" sz="quarter" idx="11"/>
          </p:nvPr>
        </p:nvSpPr>
        <p:spPr>
          <a:xfrm>
            <a:off x="1521329" y="37667312"/>
            <a:ext cx="11392941" cy="2282867"/>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25817188" y="37667312"/>
            <a:ext cx="3042659" cy="2282867"/>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20497998" y="2339939"/>
            <a:ext cx="8832793" cy="38123885"/>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050734" y="3766731"/>
            <a:ext cx="7809113" cy="10272903"/>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21050734" y="14895709"/>
            <a:ext cx="7809113" cy="21915527"/>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343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30275213" cy="428037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05"/>
          </a:p>
        </p:txBody>
      </p:sp>
      <p:sp>
        <p:nvSpPr>
          <p:cNvPr id="7" name="Rectangle 6"/>
          <p:cNvSpPr/>
          <p:nvPr/>
        </p:nvSpPr>
        <p:spPr>
          <a:xfrm>
            <a:off x="582798" y="1483864"/>
            <a:ext cx="29109617" cy="39836035"/>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923394" y="2339939"/>
            <a:ext cx="28428425" cy="38123885"/>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2649081" y="4010709"/>
            <a:ext cx="24977051" cy="85607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9081" y="13126487"/>
            <a:ext cx="24977051" cy="240271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020095" y="37667312"/>
            <a:ext cx="7184019" cy="2282867"/>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12/15/19</a:t>
            </a:fld>
            <a:endParaRPr lang="en-US"/>
          </a:p>
        </p:txBody>
      </p:sp>
      <p:sp>
        <p:nvSpPr>
          <p:cNvPr id="5" name="Footer Placeholder 4"/>
          <p:cNvSpPr>
            <a:spLocks noGrp="1"/>
          </p:cNvSpPr>
          <p:nvPr>
            <p:ph type="ftr" sz="quarter" idx="3"/>
          </p:nvPr>
        </p:nvSpPr>
        <p:spPr>
          <a:xfrm>
            <a:off x="2649081" y="37667312"/>
            <a:ext cx="14443800" cy="2282867"/>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25544711" y="37667312"/>
            <a:ext cx="2081421" cy="2282867"/>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199411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699"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png"/><Relationship Id="rId18" Type="http://schemas.microsoft.com/office/2007/relationships/hdphoto" Target="../media/hdphoto4.wdp"/><Relationship Id="rId3" Type="http://schemas.openxmlformats.org/officeDocument/2006/relationships/image" Target="../media/image2.png"/><Relationship Id="rId21" Type="http://schemas.microsoft.com/office/2007/relationships/hdphoto" Target="../media/hdphoto6.wdp"/><Relationship Id="rId7" Type="http://schemas.openxmlformats.org/officeDocument/2006/relationships/image" Target="../media/image5.png"/><Relationship Id="rId12" Type="http://schemas.microsoft.com/office/2007/relationships/hdphoto" Target="../media/hdphoto3.wdp"/><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20" Type="http://schemas.microsoft.com/office/2007/relationships/hdphoto" Target="../media/hdphoto5.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1.png"/><Relationship Id="rId10" Type="http://schemas.openxmlformats.org/officeDocument/2006/relationships/image" Target="../media/image7.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0.png"/><Relationship Id="rId22"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78936" y="19781413"/>
            <a:ext cx="5452527" cy="3240936"/>
          </a:xfrm>
          <a:prstGeom prst="rect">
            <a:avLst/>
          </a:prstGeom>
          <a:solidFill>
            <a:schemeClr val="bg1">
              <a:lumMod val="75000"/>
              <a:lumOff val="25000"/>
            </a:schemeClr>
          </a:solidFill>
          <a:ln w="6350" cap="sq" cmpd="sng" algn="ctr">
            <a:noFill/>
            <a:prstDash val="solid"/>
            <a:miter lim="800000"/>
          </a:ln>
          <a:effectLst/>
        </p:spPr>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44878" y="19947985"/>
            <a:ext cx="5120640" cy="2907792"/>
          </a:xfrm>
          <a:prstGeom prst="rect">
            <a:avLst/>
          </a:prstGeom>
          <a:noFill/>
          <a:ln w="6350" cap="sq" cmpd="sng" algn="ctr">
            <a:solidFill>
              <a:schemeClr val="tx1"/>
            </a:solidFill>
            <a:prstDash val="solid"/>
            <a:miter lim="800000"/>
          </a:ln>
          <a:effectLst>
            <a:softEdge rad="0"/>
          </a:effectLst>
        </p:spPr>
      </p:sp>
      <p:grpSp>
        <p:nvGrpSpPr>
          <p:cNvPr id="16" name="Group 15">
            <a:extLst>
              <a:ext uri="{FF2B5EF4-FFF2-40B4-BE49-F238E27FC236}">
                <a16:creationId xmlns:a16="http://schemas.microsoft.com/office/drawing/2014/main" id="{BC73A1AA-A3BE-7547-B206-D842AAF85C12}"/>
              </a:ext>
            </a:extLst>
          </p:cNvPr>
          <p:cNvGrpSpPr/>
          <p:nvPr/>
        </p:nvGrpSpPr>
        <p:grpSpPr>
          <a:xfrm>
            <a:off x="635222" y="953953"/>
            <a:ext cx="29004768" cy="4747600"/>
            <a:chOff x="548640" y="3657600"/>
            <a:chExt cx="29004768" cy="3767328"/>
          </a:xfrm>
        </p:grpSpPr>
        <p:sp>
          <p:nvSpPr>
            <p:cNvPr id="12" name="Rectangle 11">
              <a:extLst>
                <a:ext uri="{FF2B5EF4-FFF2-40B4-BE49-F238E27FC236}">
                  <a16:creationId xmlns:a16="http://schemas.microsoft.com/office/drawing/2014/main" id="{1F0E07B8-E518-D840-BB63-301F56A0CA02}"/>
                </a:ext>
              </a:extLst>
            </p:cNvPr>
            <p:cNvSpPr/>
            <p:nvPr/>
          </p:nvSpPr>
          <p:spPr>
            <a:xfrm>
              <a:off x="548640" y="3694176"/>
              <a:ext cx="29004768" cy="373075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87E7A40-E0FB-C04E-828F-D1A15FE59EF0}"/>
                </a:ext>
              </a:extLst>
            </p:cNvPr>
            <p:cNvSpPr/>
            <p:nvPr/>
          </p:nvSpPr>
          <p:spPr>
            <a:xfrm>
              <a:off x="12637008" y="3657600"/>
              <a:ext cx="4828032" cy="12105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60645F1-EF3C-5C42-881B-A4C831848F76}"/>
                </a:ext>
              </a:extLst>
            </p:cNvPr>
            <p:cNvSpPr txBox="1"/>
            <p:nvPr/>
          </p:nvSpPr>
          <p:spPr>
            <a:xfrm>
              <a:off x="721805" y="4904694"/>
              <a:ext cx="28571652" cy="1893609"/>
            </a:xfrm>
            <a:prstGeom prst="rect">
              <a:avLst/>
            </a:prstGeom>
            <a:noFill/>
            <a:ln>
              <a:solidFill>
                <a:schemeClr val="tx1"/>
              </a:solidFill>
            </a:ln>
          </p:spPr>
          <p:txBody>
            <a:bodyPr wrap="square" rtlCol="0">
              <a:spAutoFit/>
            </a:bodyPr>
            <a:lstStyle/>
            <a:p>
              <a:pPr algn="ctr"/>
              <a:r>
                <a:rPr lang="en-US" sz="13800" b="1" spc="100" dirty="0"/>
                <a:t>BIOCONCENTRATION FACTOR</a:t>
              </a:r>
            </a:p>
            <a:p>
              <a:pPr algn="ctr"/>
              <a:r>
                <a:rPr lang="en-US" sz="7200" b="1" spc="100" dirty="0"/>
                <a:t>Predicting environmental risks of chemicals using classification models</a:t>
              </a:r>
            </a:p>
          </p:txBody>
        </p:sp>
        <p:sp>
          <p:nvSpPr>
            <p:cNvPr id="15" name="Rectangle 14">
              <a:extLst>
                <a:ext uri="{FF2B5EF4-FFF2-40B4-BE49-F238E27FC236}">
                  <a16:creationId xmlns:a16="http://schemas.microsoft.com/office/drawing/2014/main" id="{9C11AF23-ABFC-6C48-A640-097745276801}"/>
                </a:ext>
              </a:extLst>
            </p:cNvPr>
            <p:cNvSpPr/>
            <p:nvPr/>
          </p:nvSpPr>
          <p:spPr>
            <a:xfrm>
              <a:off x="12929616" y="3657600"/>
              <a:ext cx="4242816" cy="9144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extBox 16">
            <a:extLst>
              <a:ext uri="{FF2B5EF4-FFF2-40B4-BE49-F238E27FC236}">
                <a16:creationId xmlns:a16="http://schemas.microsoft.com/office/drawing/2014/main" id="{DD3AB7A9-5A5C-4E42-AB68-97B6175AF3A6}"/>
              </a:ext>
            </a:extLst>
          </p:cNvPr>
          <p:cNvSpPr txBox="1"/>
          <p:nvPr/>
        </p:nvSpPr>
        <p:spPr>
          <a:xfrm>
            <a:off x="676935" y="5836377"/>
            <a:ext cx="28831603" cy="646331"/>
          </a:xfrm>
          <a:prstGeom prst="rect">
            <a:avLst/>
          </a:prstGeom>
          <a:noFill/>
        </p:spPr>
        <p:txBody>
          <a:bodyPr wrap="square" rtlCol="0">
            <a:spAutoFit/>
          </a:bodyPr>
          <a:lstStyle/>
          <a:p>
            <a:pPr algn="ctr"/>
            <a:r>
              <a:rPr lang="en-US" sz="3600" b="1" dirty="0">
                <a:solidFill>
                  <a:schemeClr val="bg1">
                    <a:lumMod val="75000"/>
                    <a:lumOff val="25000"/>
                  </a:schemeClr>
                </a:solidFill>
              </a:rPr>
              <a:t>ALEKSANDRA PANFILOVA, PRASOON KUMAR, ALINA REKENA</a:t>
            </a:r>
          </a:p>
        </p:txBody>
      </p:sp>
      <p:sp>
        <p:nvSpPr>
          <p:cNvPr id="24" name="Rectangle 23">
            <a:extLst>
              <a:ext uri="{FF2B5EF4-FFF2-40B4-BE49-F238E27FC236}">
                <a16:creationId xmlns:a16="http://schemas.microsoft.com/office/drawing/2014/main" id="{EE3D686A-4898-9440-86CA-427A600DB27E}"/>
              </a:ext>
            </a:extLst>
          </p:cNvPr>
          <p:cNvSpPr/>
          <p:nvPr/>
        </p:nvSpPr>
        <p:spPr>
          <a:xfrm>
            <a:off x="590352" y="6617532"/>
            <a:ext cx="29004768" cy="352439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5414425C-E8D4-EA4D-ACFA-60CE9A3C16F2}"/>
              </a:ext>
            </a:extLst>
          </p:cNvPr>
          <p:cNvSpPr txBox="1"/>
          <p:nvPr/>
        </p:nvSpPr>
        <p:spPr>
          <a:xfrm>
            <a:off x="4402306" y="7727567"/>
            <a:ext cx="19657674" cy="6494085"/>
          </a:xfrm>
          <a:prstGeom prst="rect">
            <a:avLst/>
          </a:prstGeom>
          <a:noFill/>
          <a:ln>
            <a:noFill/>
          </a:ln>
        </p:spPr>
        <p:txBody>
          <a:bodyPr wrap="square" rtlCol="0">
            <a:spAutoFit/>
          </a:bodyPr>
          <a:lstStyle/>
          <a:p>
            <a:pPr algn="just"/>
            <a:r>
              <a:rPr lang="en-US" sz="3200" noProof="1">
                <a:solidFill>
                  <a:schemeClr val="bg1">
                    <a:lumMod val="75000"/>
                    <a:lumOff val="25000"/>
                  </a:schemeClr>
                </a:solidFill>
              </a:rPr>
              <a:t>Scientists from the University of Tartu in their earlier research</a:t>
            </a:r>
            <a:r>
              <a:rPr lang="en-US" sz="3200" baseline="30000" noProof="1">
                <a:solidFill>
                  <a:schemeClr val="bg1">
                    <a:lumMod val="75000"/>
                    <a:lumOff val="25000"/>
                  </a:schemeClr>
                </a:solidFill>
              </a:rPr>
              <a:t>1</a:t>
            </a:r>
            <a:r>
              <a:rPr lang="en-US" sz="3200" noProof="1">
                <a:solidFill>
                  <a:schemeClr val="bg1">
                    <a:lumMod val="75000"/>
                    <a:lumOff val="25000"/>
                  </a:schemeClr>
                </a:solidFill>
              </a:rPr>
              <a:t> have developed several quantitative structure-activity relationship (QSAR) models using machine learning approaches to predict the bioaccumulation potential of chemicals. In the field of QSAR, the use of predictive machine learning algorithms is becoming popular. According to REACH legislation, for chemicals produced or imported in the European in amounts greater than 100 tons in a year, expensive and time-consuming bioaccumulation measurements are required. It means to determine if a chemical substance is not too much absorbed by an organism from ambient environment through respiratory or dermal surfaces. To help to deal with that, we can create many molecular descriptors (features) for a chemical structure (instances) and train the Machine Learning Classification models to predict if the chemical is bio-accumulative (B) or not (nB). The Regulation encourages the use of QSAR models as part of an integrated testing strategy as alternatives to animal tests. Existing models</a:t>
            </a:r>
            <a:r>
              <a:rPr lang="en-US" sz="3200" baseline="30000" noProof="1">
                <a:solidFill>
                  <a:schemeClr val="bg1">
                    <a:lumMod val="75000"/>
                    <a:lumOff val="25000"/>
                  </a:schemeClr>
                </a:solidFill>
              </a:rPr>
              <a:t>1</a:t>
            </a:r>
            <a:r>
              <a:rPr lang="en-US" sz="3200" noProof="1">
                <a:solidFill>
                  <a:schemeClr val="bg1">
                    <a:lumMod val="75000"/>
                    <a:lumOff val="25000"/>
                  </a:schemeClr>
                </a:solidFill>
              </a:rPr>
              <a:t> have  reported the accuracy of </a:t>
            </a:r>
            <a:r>
              <a:rPr lang="en-US" sz="3200" b="1" u="sng" noProof="1">
                <a:solidFill>
                  <a:schemeClr val="bg1">
                    <a:lumMod val="75000"/>
                    <a:lumOff val="25000"/>
                  </a:schemeClr>
                </a:solidFill>
              </a:rPr>
              <a:t>87%</a:t>
            </a:r>
            <a:r>
              <a:rPr lang="en-US" sz="3200" noProof="1">
                <a:solidFill>
                  <a:schemeClr val="bg1">
                    <a:lumMod val="75000"/>
                    <a:lumOff val="25000"/>
                  </a:schemeClr>
                </a:solidFill>
              </a:rPr>
              <a:t> maximum, however, no other predictive learning algorithms except Random Forest have been tried. The aim of the project is to improve the prediction capability of the QSAR model</a:t>
            </a:r>
            <a:r>
              <a:rPr lang="en-US" sz="3200" baseline="30000" noProof="1">
                <a:solidFill>
                  <a:schemeClr val="bg1">
                    <a:lumMod val="75000"/>
                    <a:lumOff val="25000"/>
                  </a:schemeClr>
                </a:solidFill>
              </a:rPr>
              <a:t>1</a:t>
            </a:r>
            <a:r>
              <a:rPr lang="en-US" sz="3200" noProof="1">
                <a:solidFill>
                  <a:schemeClr val="bg1">
                    <a:lumMod val="75000"/>
                    <a:lumOff val="25000"/>
                  </a:schemeClr>
                </a:solidFill>
              </a:rPr>
              <a:t> and explore the correlation between chemical structure parameters and bioaccumulation.</a:t>
            </a:r>
          </a:p>
          <a:p>
            <a:endParaRPr lang="en-US" sz="3200" noProof="1">
              <a:solidFill>
                <a:schemeClr val="bg1">
                  <a:lumMod val="75000"/>
                  <a:lumOff val="25000"/>
                </a:schemeClr>
              </a:solidFill>
            </a:endParaRPr>
          </a:p>
        </p:txBody>
      </p:sp>
      <p:sp>
        <p:nvSpPr>
          <p:cNvPr id="27" name="TextBox 26">
            <a:extLst>
              <a:ext uri="{FF2B5EF4-FFF2-40B4-BE49-F238E27FC236}">
                <a16:creationId xmlns:a16="http://schemas.microsoft.com/office/drawing/2014/main" id="{D68B43C4-714C-7844-9F74-CE3574203951}"/>
              </a:ext>
            </a:extLst>
          </p:cNvPr>
          <p:cNvSpPr txBox="1"/>
          <p:nvPr/>
        </p:nvSpPr>
        <p:spPr>
          <a:xfrm>
            <a:off x="4402306" y="6804237"/>
            <a:ext cx="19700748" cy="923330"/>
          </a:xfrm>
          <a:prstGeom prst="rect">
            <a:avLst/>
          </a:prstGeom>
          <a:solidFill>
            <a:schemeClr val="bg1">
              <a:lumMod val="75000"/>
              <a:lumOff val="25000"/>
            </a:schemeClr>
          </a:solidFill>
        </p:spPr>
        <p:txBody>
          <a:bodyPr wrap="square" rtlCol="0">
            <a:spAutoFit/>
          </a:bodyPr>
          <a:lstStyle/>
          <a:p>
            <a:r>
              <a:rPr lang="en-US" sz="5400" b="1"/>
              <a:t>INTRODUCTION</a:t>
            </a:r>
          </a:p>
        </p:txBody>
      </p:sp>
      <p:sp>
        <p:nvSpPr>
          <p:cNvPr id="28" name="TextBox 27">
            <a:extLst>
              <a:ext uri="{FF2B5EF4-FFF2-40B4-BE49-F238E27FC236}">
                <a16:creationId xmlns:a16="http://schemas.microsoft.com/office/drawing/2014/main" id="{1C7D6429-3E55-A045-B356-852081499D1D}"/>
              </a:ext>
            </a:extLst>
          </p:cNvPr>
          <p:cNvSpPr txBox="1"/>
          <p:nvPr/>
        </p:nvSpPr>
        <p:spPr>
          <a:xfrm>
            <a:off x="763248" y="39862998"/>
            <a:ext cx="14749669" cy="923330"/>
          </a:xfrm>
          <a:prstGeom prst="rect">
            <a:avLst/>
          </a:prstGeom>
          <a:solidFill>
            <a:schemeClr val="bg1">
              <a:lumMod val="75000"/>
              <a:lumOff val="25000"/>
            </a:schemeClr>
          </a:solidFill>
        </p:spPr>
        <p:txBody>
          <a:bodyPr wrap="square" rtlCol="0">
            <a:spAutoFit/>
          </a:bodyPr>
          <a:lstStyle/>
          <a:p>
            <a:r>
              <a:rPr lang="en-US" sz="5400" b="1" dirty="0"/>
              <a:t>ACKNOWLEDGEMENTS</a:t>
            </a:r>
          </a:p>
        </p:txBody>
      </p:sp>
      <p:sp>
        <p:nvSpPr>
          <p:cNvPr id="29" name="TextBox 28">
            <a:extLst>
              <a:ext uri="{FF2B5EF4-FFF2-40B4-BE49-F238E27FC236}">
                <a16:creationId xmlns:a16="http://schemas.microsoft.com/office/drawing/2014/main" id="{49E699B9-5B7A-FF4C-BFBB-6E4622815100}"/>
              </a:ext>
            </a:extLst>
          </p:cNvPr>
          <p:cNvSpPr txBox="1"/>
          <p:nvPr/>
        </p:nvSpPr>
        <p:spPr>
          <a:xfrm>
            <a:off x="779965" y="39186294"/>
            <a:ext cx="14794807" cy="523220"/>
          </a:xfrm>
          <a:prstGeom prst="rect">
            <a:avLst/>
          </a:prstGeom>
          <a:noFill/>
          <a:ln>
            <a:noFill/>
          </a:ln>
        </p:spPr>
        <p:txBody>
          <a:bodyPr wrap="square" rtlCol="0">
            <a:spAutoFit/>
          </a:bodyPr>
          <a:lstStyle/>
          <a:p>
            <a:r>
              <a:rPr lang="en-US" sz="2800" noProof="1">
                <a:solidFill>
                  <a:schemeClr val="bg1">
                    <a:lumMod val="75000"/>
                    <a:lumOff val="25000"/>
                  </a:schemeClr>
                </a:solidFill>
              </a:rPr>
              <a:t>1. Piir, G., Sild, S., Maran, U. </a:t>
            </a:r>
            <a:r>
              <a:rPr lang="en-US" sz="2800" i="1" noProof="1">
                <a:solidFill>
                  <a:schemeClr val="bg1">
                    <a:lumMod val="75000"/>
                    <a:lumOff val="25000"/>
                  </a:schemeClr>
                </a:solidFill>
              </a:rPr>
              <a:t>SAR QSAR Environ Res. </a:t>
            </a:r>
            <a:r>
              <a:rPr lang="en-US" sz="2800" b="1" noProof="1">
                <a:solidFill>
                  <a:schemeClr val="bg1">
                    <a:lumMod val="75000"/>
                    <a:lumOff val="25000"/>
                  </a:schemeClr>
                </a:solidFill>
              </a:rPr>
              <a:t>25</a:t>
            </a:r>
            <a:r>
              <a:rPr lang="en-US" sz="2800" noProof="1">
                <a:solidFill>
                  <a:schemeClr val="bg1">
                    <a:lumMod val="75000"/>
                    <a:lumOff val="25000"/>
                  </a:schemeClr>
                </a:solidFill>
              </a:rPr>
              <a:t>(</a:t>
            </a:r>
            <a:r>
              <a:rPr lang="en-US" sz="2800" i="1" noProof="1">
                <a:solidFill>
                  <a:schemeClr val="bg1">
                    <a:lumMod val="75000"/>
                    <a:lumOff val="25000"/>
                  </a:schemeClr>
                </a:solidFill>
              </a:rPr>
              <a:t>12</a:t>
            </a:r>
            <a:r>
              <a:rPr lang="en-US" sz="2800" noProof="1">
                <a:solidFill>
                  <a:schemeClr val="bg1">
                    <a:lumMod val="75000"/>
                    <a:lumOff val="25000"/>
                  </a:schemeClr>
                </a:solidFill>
              </a:rPr>
              <a:t>), 967-81 (2014)</a:t>
            </a:r>
          </a:p>
        </p:txBody>
      </p:sp>
      <p:pic>
        <p:nvPicPr>
          <p:cNvPr id="31" name="Picture 30" descr="A close up of a sign&#10;&#10;Description automatically generated">
            <a:extLst>
              <a:ext uri="{FF2B5EF4-FFF2-40B4-BE49-F238E27FC236}">
                <a16:creationId xmlns:a16="http://schemas.microsoft.com/office/drawing/2014/main" id="{EF5A7770-863E-054B-9E24-C5D7D8E7382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4392363" y="6804237"/>
            <a:ext cx="4987675" cy="6650233"/>
          </a:xfrm>
          <a:prstGeom prst="rect">
            <a:avLst/>
          </a:prstGeom>
        </p:spPr>
      </p:pic>
      <p:pic>
        <p:nvPicPr>
          <p:cNvPr id="33" name="Picture 32" descr="A close up of a sign&#10;&#10;Description automatically generated">
            <a:extLst>
              <a:ext uri="{FF2B5EF4-FFF2-40B4-BE49-F238E27FC236}">
                <a16:creationId xmlns:a16="http://schemas.microsoft.com/office/drawing/2014/main" id="{022D70F0-307F-1743-BEC7-69BE205B0080}"/>
              </a:ext>
            </a:extLst>
          </p:cNvPr>
          <p:cNvPicPr>
            <a:picLocks noChangeAspect="1"/>
          </p:cNvPicPr>
          <p:nvPr/>
        </p:nvPicPr>
        <p:blipFill>
          <a:blip r:embed="rId5"/>
          <a:stretch>
            <a:fillRect/>
          </a:stretch>
        </p:blipFill>
        <p:spPr>
          <a:xfrm>
            <a:off x="24184682" y="6742682"/>
            <a:ext cx="1533856" cy="2011229"/>
          </a:xfrm>
          <a:prstGeom prst="rect">
            <a:avLst/>
          </a:prstGeom>
        </p:spPr>
      </p:pic>
      <p:pic>
        <p:nvPicPr>
          <p:cNvPr id="35" name="Picture 34" descr="A picture containing object, clock&#10;&#10;Description automatically generated">
            <a:extLst>
              <a:ext uri="{FF2B5EF4-FFF2-40B4-BE49-F238E27FC236}">
                <a16:creationId xmlns:a16="http://schemas.microsoft.com/office/drawing/2014/main" id="{8BFCF26F-6E62-BB43-AB76-8A5D18482061}"/>
              </a:ext>
            </a:extLst>
          </p:cNvPr>
          <p:cNvPicPr>
            <a:picLocks noChangeAspect="1"/>
          </p:cNvPicPr>
          <p:nvPr/>
        </p:nvPicPr>
        <p:blipFill>
          <a:blip r:embed="rId6"/>
          <a:stretch>
            <a:fillRect/>
          </a:stretch>
        </p:blipFill>
        <p:spPr>
          <a:xfrm>
            <a:off x="895175" y="7383735"/>
            <a:ext cx="2042835" cy="1183142"/>
          </a:xfrm>
          <a:prstGeom prst="rect">
            <a:avLst/>
          </a:prstGeom>
        </p:spPr>
      </p:pic>
      <p:sp>
        <p:nvSpPr>
          <p:cNvPr id="36" name="TextBox 35">
            <a:extLst>
              <a:ext uri="{FF2B5EF4-FFF2-40B4-BE49-F238E27FC236}">
                <a16:creationId xmlns:a16="http://schemas.microsoft.com/office/drawing/2014/main" id="{05525713-EADA-624C-B53C-79B0905F8822}"/>
              </a:ext>
            </a:extLst>
          </p:cNvPr>
          <p:cNvSpPr txBox="1"/>
          <p:nvPr/>
        </p:nvSpPr>
        <p:spPr>
          <a:xfrm>
            <a:off x="782356" y="6956990"/>
            <a:ext cx="1524000" cy="584775"/>
          </a:xfrm>
          <a:prstGeom prst="rect">
            <a:avLst/>
          </a:prstGeom>
          <a:noFill/>
        </p:spPr>
        <p:txBody>
          <a:bodyPr wrap="square" rtlCol="0">
            <a:spAutoFit/>
          </a:bodyPr>
          <a:lstStyle/>
          <a:p>
            <a:r>
              <a:rPr lang="en-US" sz="3200">
                <a:solidFill>
                  <a:schemeClr val="bg1">
                    <a:lumMod val="75000"/>
                    <a:lumOff val="25000"/>
                  </a:schemeClr>
                </a:solidFill>
              </a:rPr>
              <a:t>1.</a:t>
            </a:r>
          </a:p>
        </p:txBody>
      </p:sp>
      <p:pic>
        <p:nvPicPr>
          <p:cNvPr id="38" name="Picture 37" descr="A picture containing outdoor, night, dark, fireworks&#10;&#10;Description automatically generated">
            <a:extLst>
              <a:ext uri="{FF2B5EF4-FFF2-40B4-BE49-F238E27FC236}">
                <a16:creationId xmlns:a16="http://schemas.microsoft.com/office/drawing/2014/main" id="{5755493C-1C41-4346-B4A1-44F1FC9FBC3A}"/>
              </a:ext>
            </a:extLst>
          </p:cNvPr>
          <p:cNvPicPr>
            <a:picLocks noChangeAspect="1"/>
          </p:cNvPicPr>
          <p:nvPr/>
        </p:nvPicPr>
        <p:blipFill>
          <a:blip r:embed="rId7">
            <a:duotone>
              <a:prstClr val="black"/>
              <a:schemeClr val="bg1">
                <a:lumMod val="75000"/>
                <a:lumOff val="25000"/>
                <a:tint val="45000"/>
                <a:satMod val="400000"/>
              </a:schemeClr>
            </a:duotone>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1790700" y="13269951"/>
            <a:ext cx="17917923" cy="1793347"/>
          </a:xfrm>
          <a:prstGeom prst="rect">
            <a:avLst/>
          </a:prstGeom>
        </p:spPr>
      </p:pic>
      <p:sp>
        <p:nvSpPr>
          <p:cNvPr id="39" name="TextBox 38">
            <a:extLst>
              <a:ext uri="{FF2B5EF4-FFF2-40B4-BE49-F238E27FC236}">
                <a16:creationId xmlns:a16="http://schemas.microsoft.com/office/drawing/2014/main" id="{2C8FEC2F-4EEC-0746-8F90-00C681652775}"/>
              </a:ext>
            </a:extLst>
          </p:cNvPr>
          <p:cNvSpPr txBox="1"/>
          <p:nvPr/>
        </p:nvSpPr>
        <p:spPr>
          <a:xfrm>
            <a:off x="18952559" y="13803899"/>
            <a:ext cx="10864729" cy="1815882"/>
          </a:xfrm>
          <a:prstGeom prst="rect">
            <a:avLst/>
          </a:prstGeom>
          <a:noFill/>
        </p:spPr>
        <p:txBody>
          <a:bodyPr wrap="square" rtlCol="0">
            <a:spAutoFit/>
          </a:bodyPr>
          <a:lstStyle/>
          <a:p>
            <a:pPr marL="1143000" indent="-1143000">
              <a:buFont typeface="+mj-lt"/>
              <a:buAutoNum type="arabicPeriod"/>
            </a:pPr>
            <a:r>
              <a:rPr lang="en-US" sz="2800" dirty="0">
                <a:solidFill>
                  <a:schemeClr val="bg1">
                    <a:lumMod val="75000"/>
                    <a:lumOff val="25000"/>
                  </a:schemeClr>
                </a:solidFill>
              </a:rPr>
              <a:t>C1=CC(=C(C(=C1)Cl)C(=O)O)Cl</a:t>
            </a:r>
          </a:p>
          <a:p>
            <a:pPr marL="1143000" indent="-1143000">
              <a:buFont typeface="+mj-lt"/>
              <a:buAutoNum type="arabicPeriod"/>
            </a:pPr>
            <a:r>
              <a:rPr lang="en-US" sz="2800" dirty="0">
                <a:solidFill>
                  <a:schemeClr val="bg1">
                    <a:lumMod val="75000"/>
                    <a:lumOff val="25000"/>
                  </a:schemeClr>
                </a:solidFill>
              </a:rPr>
              <a:t>C1CCC(CC1)C2=CC=CC=C2O</a:t>
            </a:r>
          </a:p>
          <a:p>
            <a:pPr marL="1143000" indent="-1143000">
              <a:buFont typeface="+mj-lt"/>
              <a:buAutoNum type="arabicPeriod"/>
            </a:pPr>
            <a:r>
              <a:rPr lang="en-US" sz="2800" dirty="0">
                <a:solidFill>
                  <a:schemeClr val="bg1">
                    <a:lumMod val="75000"/>
                    <a:lumOff val="25000"/>
                  </a:schemeClr>
                </a:solidFill>
              </a:rPr>
              <a:t>CCCCCCCCCC1=CC=C(C=C1)O</a:t>
            </a:r>
          </a:p>
          <a:p>
            <a:pPr marL="1143000" indent="-1143000">
              <a:buFont typeface="+mj-lt"/>
              <a:buAutoNum type="arabicPeriod"/>
            </a:pPr>
            <a:r>
              <a:rPr lang="en-US" sz="2800" dirty="0">
                <a:solidFill>
                  <a:schemeClr val="bg1">
                    <a:lumMod val="75000"/>
                    <a:lumOff val="25000"/>
                  </a:schemeClr>
                </a:solidFill>
              </a:rPr>
              <a:t>C1CC1NC2=NC(=NC(=N2)N)N.C1CC1NC2=NC(=NC(N2)N)N</a:t>
            </a:r>
          </a:p>
        </p:txBody>
      </p:sp>
      <p:pic>
        <p:nvPicPr>
          <p:cNvPr id="46" name="Picture 45" descr="A picture containing clock, game, table&#10;&#10;Description automatically generated">
            <a:extLst>
              <a:ext uri="{FF2B5EF4-FFF2-40B4-BE49-F238E27FC236}">
                <a16:creationId xmlns:a16="http://schemas.microsoft.com/office/drawing/2014/main" id="{62560B09-670C-CE4A-ABA4-F00062292099}"/>
              </a:ext>
            </a:extLst>
          </p:cNvPr>
          <p:cNvPicPr>
            <a:picLocks noChangeAspect="1"/>
          </p:cNvPicPr>
          <p:nvPr/>
        </p:nvPicPr>
        <p:blipFill>
          <a:blip r:embed="rId9"/>
          <a:stretch>
            <a:fillRect/>
          </a:stretch>
        </p:blipFill>
        <p:spPr>
          <a:xfrm>
            <a:off x="2099518" y="9000206"/>
            <a:ext cx="2095626" cy="1091472"/>
          </a:xfrm>
          <a:prstGeom prst="rect">
            <a:avLst/>
          </a:prstGeom>
        </p:spPr>
      </p:pic>
      <p:sp>
        <p:nvSpPr>
          <p:cNvPr id="50" name="TextBox 49">
            <a:extLst>
              <a:ext uri="{FF2B5EF4-FFF2-40B4-BE49-F238E27FC236}">
                <a16:creationId xmlns:a16="http://schemas.microsoft.com/office/drawing/2014/main" id="{E75D37B5-3F27-D64C-A6D9-1B4E9F43DD3C}"/>
              </a:ext>
            </a:extLst>
          </p:cNvPr>
          <p:cNvSpPr txBox="1"/>
          <p:nvPr/>
        </p:nvSpPr>
        <p:spPr>
          <a:xfrm>
            <a:off x="2154085" y="8846207"/>
            <a:ext cx="1524000" cy="584775"/>
          </a:xfrm>
          <a:prstGeom prst="rect">
            <a:avLst/>
          </a:prstGeom>
          <a:noFill/>
        </p:spPr>
        <p:txBody>
          <a:bodyPr wrap="square" rtlCol="0">
            <a:spAutoFit/>
          </a:bodyPr>
          <a:lstStyle/>
          <a:p>
            <a:r>
              <a:rPr lang="en-US" sz="3200">
                <a:solidFill>
                  <a:schemeClr val="bg1">
                    <a:lumMod val="75000"/>
                    <a:lumOff val="25000"/>
                  </a:schemeClr>
                </a:solidFill>
              </a:rPr>
              <a:t>2.</a:t>
            </a:r>
          </a:p>
        </p:txBody>
      </p:sp>
      <p:pic>
        <p:nvPicPr>
          <p:cNvPr id="48" name="Picture 47" descr="A close up of a triangle&#10;&#10;Description automatically generated">
            <a:extLst>
              <a:ext uri="{FF2B5EF4-FFF2-40B4-BE49-F238E27FC236}">
                <a16:creationId xmlns:a16="http://schemas.microsoft.com/office/drawing/2014/main" id="{BB6BD40D-DB48-AB40-B011-395A9595DDD5}"/>
              </a:ext>
            </a:extLst>
          </p:cNvPr>
          <p:cNvPicPr>
            <a:picLocks noChangeAspect="1"/>
          </p:cNvPicPr>
          <p:nvPr/>
        </p:nvPicPr>
        <p:blipFill>
          <a:blip r:embed="rId10"/>
          <a:stretch>
            <a:fillRect/>
          </a:stretch>
        </p:blipFill>
        <p:spPr>
          <a:xfrm>
            <a:off x="895175" y="10889605"/>
            <a:ext cx="2698961" cy="584775"/>
          </a:xfrm>
          <a:prstGeom prst="rect">
            <a:avLst/>
          </a:prstGeom>
        </p:spPr>
      </p:pic>
      <p:sp>
        <p:nvSpPr>
          <p:cNvPr id="53" name="TextBox 52">
            <a:extLst>
              <a:ext uri="{FF2B5EF4-FFF2-40B4-BE49-F238E27FC236}">
                <a16:creationId xmlns:a16="http://schemas.microsoft.com/office/drawing/2014/main" id="{52184CA7-6B1C-E24D-B4C4-28C122729AC4}"/>
              </a:ext>
            </a:extLst>
          </p:cNvPr>
          <p:cNvSpPr txBox="1"/>
          <p:nvPr/>
        </p:nvSpPr>
        <p:spPr>
          <a:xfrm>
            <a:off x="895175" y="10335247"/>
            <a:ext cx="1524000" cy="584775"/>
          </a:xfrm>
          <a:prstGeom prst="rect">
            <a:avLst/>
          </a:prstGeom>
          <a:noFill/>
        </p:spPr>
        <p:txBody>
          <a:bodyPr wrap="square" rtlCol="0">
            <a:spAutoFit/>
          </a:bodyPr>
          <a:lstStyle/>
          <a:p>
            <a:r>
              <a:rPr lang="en-US" sz="3200">
                <a:solidFill>
                  <a:schemeClr val="bg1">
                    <a:lumMod val="75000"/>
                    <a:lumOff val="25000"/>
                  </a:schemeClr>
                </a:solidFill>
              </a:rPr>
              <a:t>3.</a:t>
            </a:r>
          </a:p>
        </p:txBody>
      </p:sp>
      <p:pic>
        <p:nvPicPr>
          <p:cNvPr id="51" name="Picture 50" descr="A picture containing object, clock&#10;&#10;Description automatically generated">
            <a:extLst>
              <a:ext uri="{FF2B5EF4-FFF2-40B4-BE49-F238E27FC236}">
                <a16:creationId xmlns:a16="http://schemas.microsoft.com/office/drawing/2014/main" id="{CAE4CB85-35BF-2842-9E44-60EFE4A862AE}"/>
              </a:ext>
            </a:extLst>
          </p:cNvPr>
          <p:cNvPicPr>
            <a:picLocks noChangeAspect="1"/>
          </p:cNvPicPr>
          <p:nvPr/>
        </p:nvPicPr>
        <p:blipFill>
          <a:blip r:embed="rId11"/>
          <a:stretch>
            <a:fillRect/>
          </a:stretch>
        </p:blipFill>
        <p:spPr>
          <a:xfrm>
            <a:off x="1076170" y="11669610"/>
            <a:ext cx="2341963" cy="1600341"/>
          </a:xfrm>
          <a:prstGeom prst="rect">
            <a:avLst/>
          </a:prstGeom>
        </p:spPr>
      </p:pic>
      <p:sp>
        <p:nvSpPr>
          <p:cNvPr id="56" name="TextBox 55">
            <a:extLst>
              <a:ext uri="{FF2B5EF4-FFF2-40B4-BE49-F238E27FC236}">
                <a16:creationId xmlns:a16="http://schemas.microsoft.com/office/drawing/2014/main" id="{FD55F0AD-9D60-F244-BC01-B799547A48BC}"/>
              </a:ext>
            </a:extLst>
          </p:cNvPr>
          <p:cNvSpPr txBox="1"/>
          <p:nvPr/>
        </p:nvSpPr>
        <p:spPr>
          <a:xfrm>
            <a:off x="1488641" y="11503834"/>
            <a:ext cx="1524000" cy="584775"/>
          </a:xfrm>
          <a:prstGeom prst="rect">
            <a:avLst/>
          </a:prstGeom>
          <a:noFill/>
        </p:spPr>
        <p:txBody>
          <a:bodyPr wrap="square" rtlCol="0">
            <a:spAutoFit/>
          </a:bodyPr>
          <a:lstStyle/>
          <a:p>
            <a:r>
              <a:rPr lang="en-US" sz="3200">
                <a:solidFill>
                  <a:schemeClr val="bg1">
                    <a:lumMod val="75000"/>
                    <a:lumOff val="25000"/>
                  </a:schemeClr>
                </a:solidFill>
              </a:rPr>
              <a:t>4.</a:t>
            </a:r>
          </a:p>
        </p:txBody>
      </p:sp>
      <p:sp>
        <p:nvSpPr>
          <p:cNvPr id="57" name="TextBox 56">
            <a:extLst>
              <a:ext uri="{FF2B5EF4-FFF2-40B4-BE49-F238E27FC236}">
                <a16:creationId xmlns:a16="http://schemas.microsoft.com/office/drawing/2014/main" id="{D074ED4C-A51A-B444-9E48-2B44C55BA46B}"/>
              </a:ext>
            </a:extLst>
          </p:cNvPr>
          <p:cNvSpPr txBox="1"/>
          <p:nvPr/>
        </p:nvSpPr>
        <p:spPr>
          <a:xfrm>
            <a:off x="763248" y="15159478"/>
            <a:ext cx="14242431" cy="923330"/>
          </a:xfrm>
          <a:prstGeom prst="rect">
            <a:avLst/>
          </a:prstGeom>
          <a:solidFill>
            <a:schemeClr val="bg1">
              <a:lumMod val="75000"/>
              <a:lumOff val="25000"/>
            </a:schemeClr>
          </a:solidFill>
        </p:spPr>
        <p:txBody>
          <a:bodyPr wrap="square" rtlCol="0">
            <a:spAutoFit/>
          </a:bodyPr>
          <a:lstStyle/>
          <a:p>
            <a:r>
              <a:rPr lang="en-US" sz="5400" b="1"/>
              <a:t>METHODS</a:t>
            </a:r>
          </a:p>
        </p:txBody>
      </p:sp>
      <p:sp>
        <p:nvSpPr>
          <p:cNvPr id="58" name="TextBox 57">
            <a:extLst>
              <a:ext uri="{FF2B5EF4-FFF2-40B4-BE49-F238E27FC236}">
                <a16:creationId xmlns:a16="http://schemas.microsoft.com/office/drawing/2014/main" id="{9AA8DEE0-E543-8E45-9C78-319963C2DA05}"/>
              </a:ext>
            </a:extLst>
          </p:cNvPr>
          <p:cNvSpPr txBox="1"/>
          <p:nvPr/>
        </p:nvSpPr>
        <p:spPr>
          <a:xfrm>
            <a:off x="15184822" y="17187858"/>
            <a:ext cx="14226408" cy="923330"/>
          </a:xfrm>
          <a:prstGeom prst="rect">
            <a:avLst/>
          </a:prstGeom>
          <a:solidFill>
            <a:schemeClr val="bg1">
              <a:lumMod val="75000"/>
              <a:lumOff val="25000"/>
            </a:schemeClr>
          </a:solidFill>
        </p:spPr>
        <p:txBody>
          <a:bodyPr wrap="square" rtlCol="0">
            <a:spAutoFit/>
          </a:bodyPr>
          <a:lstStyle/>
          <a:p>
            <a:r>
              <a:rPr lang="en-US" sz="5400" b="1"/>
              <a:t>RESULTS</a:t>
            </a:r>
          </a:p>
        </p:txBody>
      </p:sp>
      <p:sp>
        <p:nvSpPr>
          <p:cNvPr id="52" name="TextBox 51">
            <a:extLst>
              <a:ext uri="{FF2B5EF4-FFF2-40B4-BE49-F238E27FC236}">
                <a16:creationId xmlns:a16="http://schemas.microsoft.com/office/drawing/2014/main" id="{4EA6D762-8DC6-7C4E-A75A-BBC6A96F7DD9}"/>
              </a:ext>
            </a:extLst>
          </p:cNvPr>
          <p:cNvSpPr txBox="1"/>
          <p:nvPr/>
        </p:nvSpPr>
        <p:spPr>
          <a:xfrm rot="20287266">
            <a:off x="23882499" y="15364724"/>
            <a:ext cx="3678892" cy="584775"/>
          </a:xfrm>
          <a:prstGeom prst="rect">
            <a:avLst/>
          </a:prstGeom>
          <a:solidFill>
            <a:schemeClr val="tx1"/>
          </a:solidFill>
          <a:ln>
            <a:solidFill>
              <a:schemeClr val="bg1">
                <a:lumMod val="75000"/>
                <a:lumOff val="25000"/>
              </a:schemeClr>
            </a:solidFill>
          </a:ln>
        </p:spPr>
        <p:txBody>
          <a:bodyPr wrap="square" rtlCol="0">
            <a:spAutoFit/>
          </a:bodyPr>
          <a:lstStyle/>
          <a:p>
            <a:r>
              <a:rPr lang="en-US" sz="3200">
                <a:solidFill>
                  <a:schemeClr val="bg1">
                    <a:lumMod val="75000"/>
                    <a:lumOff val="25000"/>
                  </a:schemeClr>
                </a:solidFill>
              </a:rPr>
              <a:t>CANONIC SMILES</a:t>
            </a:r>
          </a:p>
        </p:txBody>
      </p:sp>
      <p:pic>
        <p:nvPicPr>
          <p:cNvPr id="60" name="Picture 59" descr="A picture containing outdoor, night, dark, fireworks&#10;&#10;Description automatically generated">
            <a:extLst>
              <a:ext uri="{FF2B5EF4-FFF2-40B4-BE49-F238E27FC236}">
                <a16:creationId xmlns:a16="http://schemas.microsoft.com/office/drawing/2014/main" id="{BE99C761-8FDB-B541-A51C-CE285D1EC8FA}"/>
              </a:ext>
            </a:extLst>
          </p:cNvPr>
          <p:cNvPicPr>
            <a:picLocks noChangeAspect="1"/>
          </p:cNvPicPr>
          <p:nvPr/>
        </p:nvPicPr>
        <p:blipFill>
          <a:blip r:embed="rId7">
            <a:duotone>
              <a:prstClr val="black"/>
              <a:schemeClr val="bg1">
                <a:lumMod val="75000"/>
                <a:lumOff val="25000"/>
                <a:tint val="45000"/>
                <a:satMod val="400000"/>
              </a:schemeClr>
            </a:duotone>
            <a:extLst>
              <a:ext uri="{BEBA8EAE-BF5A-486C-A8C5-ECC9F3942E4B}">
                <a14:imgProps xmlns:a14="http://schemas.microsoft.com/office/drawing/2010/main">
                  <a14:imgLayer r:embed="rId12">
                    <a14:imgEffect>
                      <a14:artisticPhotocopy/>
                    </a14:imgEffect>
                  </a14:imgLayer>
                </a14:imgProps>
              </a:ext>
            </a:extLst>
          </a:blip>
          <a:stretch>
            <a:fillRect/>
          </a:stretch>
        </p:blipFill>
        <p:spPr>
          <a:xfrm flipH="1">
            <a:off x="12978702" y="15225955"/>
            <a:ext cx="6151155" cy="2029484"/>
          </a:xfrm>
          <a:prstGeom prst="rect">
            <a:avLst/>
          </a:prstGeom>
        </p:spPr>
      </p:pic>
      <p:sp>
        <p:nvSpPr>
          <p:cNvPr id="41" name="TextBox 40">
            <a:extLst>
              <a:ext uri="{FF2B5EF4-FFF2-40B4-BE49-F238E27FC236}">
                <a16:creationId xmlns:a16="http://schemas.microsoft.com/office/drawing/2014/main" id="{9D12C825-C1CA-1A47-84DE-7969C6A3EDB6}"/>
              </a:ext>
            </a:extLst>
          </p:cNvPr>
          <p:cNvSpPr txBox="1"/>
          <p:nvPr/>
        </p:nvSpPr>
        <p:spPr>
          <a:xfrm>
            <a:off x="15184822" y="18263013"/>
            <a:ext cx="5704215" cy="19790033"/>
          </a:xfrm>
          <a:prstGeom prst="rect">
            <a:avLst/>
          </a:prstGeom>
          <a:noFill/>
          <a:ln>
            <a:noFill/>
          </a:ln>
        </p:spPr>
        <p:txBody>
          <a:bodyPr wrap="square" rtlCol="0">
            <a:spAutoFit/>
          </a:bodyPr>
          <a:lstStyle/>
          <a:p>
            <a:pPr marL="514350" indent="-514350" algn="just">
              <a:buFont typeface="+mj-lt"/>
              <a:buAutoNum type="arabicPeriod"/>
            </a:pPr>
            <a:r>
              <a:rPr lang="en-US" sz="3200" noProof="1">
                <a:solidFill>
                  <a:schemeClr val="bg1">
                    <a:lumMod val="75000"/>
                    <a:lumOff val="25000"/>
                  </a:schemeClr>
                </a:solidFill>
              </a:rPr>
              <a:t>Overall, Models 1 and 2(2) can achieve higher performance in specificity and accuracy, while Models 2 and 3 perform better in sensitivity.</a:t>
            </a:r>
          </a:p>
          <a:p>
            <a:pPr marL="514350" indent="-514350" algn="just">
              <a:buFont typeface="+mj-lt"/>
              <a:buAutoNum type="arabicPeriod"/>
            </a:pPr>
            <a:r>
              <a:rPr lang="en-US" sz="3200" noProof="1">
                <a:solidFill>
                  <a:schemeClr val="bg1">
                    <a:lumMod val="75000"/>
                    <a:lumOff val="25000"/>
                  </a:schemeClr>
                </a:solidFill>
              </a:rPr>
              <a:t>Only Model 1 outperforms the reference model in some of the performance metrics.</a:t>
            </a:r>
          </a:p>
          <a:p>
            <a:pPr marL="514350" indent="-514350" algn="just">
              <a:buFont typeface="+mj-lt"/>
              <a:buAutoNum type="arabicPeriod"/>
            </a:pPr>
            <a:r>
              <a:rPr lang="en-US" sz="3200" b="1" noProof="1">
                <a:solidFill>
                  <a:schemeClr val="bg1">
                    <a:lumMod val="75000"/>
                    <a:lumOff val="25000"/>
                  </a:schemeClr>
                </a:solidFill>
              </a:rPr>
              <a:t>LightGBM</a:t>
            </a:r>
            <a:r>
              <a:rPr lang="en-US" sz="3200" noProof="1">
                <a:solidFill>
                  <a:schemeClr val="bg1">
                    <a:lumMod val="75000"/>
                    <a:lumOff val="25000"/>
                  </a:schemeClr>
                </a:solidFill>
              </a:rPr>
              <a:t> outperformed the reference model in terms of sensitivity and accuracy for Model 1.</a:t>
            </a:r>
          </a:p>
          <a:p>
            <a:pPr marL="514350" indent="-514350" algn="just">
              <a:buFont typeface="+mj-lt"/>
              <a:buAutoNum type="arabicPeriod"/>
            </a:pPr>
            <a:r>
              <a:rPr lang="en-US" sz="3200" b="1" noProof="1">
                <a:solidFill>
                  <a:schemeClr val="bg1">
                    <a:lumMod val="75000"/>
                    <a:lumOff val="25000"/>
                  </a:schemeClr>
                </a:solidFill>
              </a:rPr>
              <a:t>SupportVectorMachine</a:t>
            </a:r>
            <a:r>
              <a:rPr lang="en-US" sz="3200" noProof="1">
                <a:solidFill>
                  <a:schemeClr val="bg1">
                    <a:lumMod val="75000"/>
                    <a:lumOff val="25000"/>
                  </a:schemeClr>
                </a:solidFill>
              </a:rPr>
              <a:t> model with linear kernel outperformed the reference model in terms of specificity for Model 1.</a:t>
            </a:r>
          </a:p>
          <a:p>
            <a:pPr marL="514350" indent="-514350" algn="just">
              <a:buFont typeface="+mj-lt"/>
              <a:buAutoNum type="arabicPeriod"/>
            </a:pPr>
            <a:r>
              <a:rPr lang="en-US" sz="3200" noProof="1">
                <a:solidFill>
                  <a:schemeClr val="bg1">
                    <a:lumMod val="75000"/>
                    <a:lumOff val="25000"/>
                  </a:schemeClr>
                </a:solidFill>
              </a:rPr>
              <a:t>Overall, the performance of </a:t>
            </a:r>
            <a:r>
              <a:rPr lang="en-US" sz="3200" b="1" noProof="1">
                <a:solidFill>
                  <a:schemeClr val="bg1">
                    <a:lumMod val="75000"/>
                    <a:lumOff val="25000"/>
                  </a:schemeClr>
                </a:solidFill>
              </a:rPr>
              <a:t>LightGBM</a:t>
            </a:r>
            <a:r>
              <a:rPr lang="en-US" sz="3200" noProof="1">
                <a:solidFill>
                  <a:schemeClr val="bg1">
                    <a:lumMod val="75000"/>
                    <a:lumOff val="25000"/>
                  </a:schemeClr>
                </a:solidFill>
              </a:rPr>
              <a:t> and </a:t>
            </a:r>
            <a:r>
              <a:rPr lang="en-US" sz="3200" b="1" noProof="1">
                <a:solidFill>
                  <a:schemeClr val="bg1">
                    <a:lumMod val="75000"/>
                    <a:lumOff val="25000"/>
                  </a:schemeClr>
                </a:solidFill>
              </a:rPr>
              <a:t>XGBoost</a:t>
            </a:r>
            <a:r>
              <a:rPr lang="en-US" sz="3200" noProof="1">
                <a:solidFill>
                  <a:schemeClr val="bg1">
                    <a:lumMod val="75000"/>
                    <a:lumOff val="25000"/>
                  </a:schemeClr>
                </a:solidFill>
              </a:rPr>
              <a:t> was very close to the reference result.</a:t>
            </a:r>
          </a:p>
          <a:p>
            <a:pPr marL="514350" indent="-514350" algn="just">
              <a:buFont typeface="+mj-lt"/>
              <a:buAutoNum type="arabicPeriod"/>
            </a:pPr>
            <a:r>
              <a:rPr lang="en-US" sz="3200" noProof="1">
                <a:solidFill>
                  <a:schemeClr val="bg1">
                    <a:lumMod val="75000"/>
                    <a:lumOff val="25000"/>
                  </a:schemeClr>
                </a:solidFill>
              </a:rPr>
              <a:t>In order to improve results, Classifier-specific new feature selection would be necessary.</a:t>
            </a:r>
          </a:p>
          <a:p>
            <a:pPr marL="514350" indent="-514350" algn="just">
              <a:buFont typeface="Arial" panose="020B0604020202020204" pitchFamily="34" charset="0"/>
              <a:buChar char="•"/>
            </a:pPr>
            <a:r>
              <a:rPr lang="en-US" sz="3200" noProof="1">
                <a:solidFill>
                  <a:schemeClr val="bg1">
                    <a:lumMod val="75000"/>
                    <a:lumOff val="25000"/>
                  </a:schemeClr>
                </a:solidFill>
              </a:rPr>
              <a:t>In some Classifiers, the performance decreased from the Test to the Validation set.</a:t>
            </a:r>
          </a:p>
          <a:p>
            <a:pPr marL="457200" indent="-457200" algn="just">
              <a:buFont typeface="Arial" panose="020B0604020202020204" pitchFamily="34" charset="0"/>
              <a:buChar char="•"/>
            </a:pPr>
            <a:r>
              <a:rPr lang="en-US" sz="3200" noProof="1">
                <a:solidFill>
                  <a:schemeClr val="bg1">
                    <a:lumMod val="75000"/>
                    <a:lumOff val="25000"/>
                  </a:schemeClr>
                </a:solidFill>
              </a:rPr>
              <a:t>SVM with polynomial kernel took too long to execute that it was discarded after the first rounds.</a:t>
            </a:r>
          </a:p>
          <a:p>
            <a:pPr marL="457200" indent="-457200" algn="just">
              <a:buFont typeface="Arial" panose="020B0604020202020204" pitchFamily="34" charset="0"/>
              <a:buChar char="•"/>
            </a:pPr>
            <a:r>
              <a:rPr lang="en-US" sz="3200" noProof="1">
                <a:solidFill>
                  <a:schemeClr val="bg1">
                    <a:lumMod val="75000"/>
                    <a:lumOff val="25000"/>
                  </a:schemeClr>
                </a:solidFill>
              </a:rPr>
              <a:t>Top10 most important molecular descriptors as selec-ted by </a:t>
            </a:r>
            <a:r>
              <a:rPr lang="en-US" sz="3200" i="1" noProof="1">
                <a:solidFill>
                  <a:schemeClr val="bg1">
                    <a:lumMod val="75000"/>
                    <a:lumOff val="25000"/>
                  </a:schemeClr>
                </a:solidFill>
              </a:rPr>
              <a:t>Sklearn</a:t>
            </a:r>
            <a:r>
              <a:rPr lang="en-US" sz="3200" noProof="1">
                <a:solidFill>
                  <a:schemeClr val="bg1">
                    <a:lumMod val="75000"/>
                    <a:lumOff val="25000"/>
                  </a:schemeClr>
                </a:solidFill>
              </a:rPr>
              <a:t> RF:</a:t>
            </a:r>
          </a:p>
          <a:p>
            <a:pPr marL="1440000" lvl="1" indent="-514800" algn="just">
              <a:buFont typeface="System Font Regular"/>
              <a:buChar char="-"/>
            </a:pPr>
            <a:r>
              <a:rPr lang="en-US" sz="3200" noProof="1">
                <a:solidFill>
                  <a:schemeClr val="bg1">
                    <a:lumMod val="75000"/>
                    <a:lumOff val="25000"/>
                  </a:schemeClr>
                </a:solidFill>
              </a:rPr>
              <a:t>ALogP, ATSm2, ATSm4, ATSp5, SP-2, ECCEN, nHBa, nHother, nsCH3 and SsCl</a:t>
            </a:r>
          </a:p>
          <a:p>
            <a:pPr marL="514800" algn="just"/>
            <a:r>
              <a:rPr lang="en-US" sz="3200" noProof="1">
                <a:solidFill>
                  <a:schemeClr val="bg1">
                    <a:lumMod val="75000"/>
                    <a:lumOff val="25000"/>
                  </a:schemeClr>
                </a:solidFill>
              </a:rPr>
              <a:t>are by meaning close to the 3 features used in models.</a:t>
            </a:r>
          </a:p>
        </p:txBody>
      </p:sp>
      <p:sp>
        <p:nvSpPr>
          <p:cNvPr id="49" name="TextBox 48">
            <a:extLst>
              <a:ext uri="{FF2B5EF4-FFF2-40B4-BE49-F238E27FC236}">
                <a16:creationId xmlns:a16="http://schemas.microsoft.com/office/drawing/2014/main" id="{5A2C5276-DC08-F44E-BE05-CAB7CB9A4C41}"/>
              </a:ext>
            </a:extLst>
          </p:cNvPr>
          <p:cNvSpPr txBox="1"/>
          <p:nvPr/>
        </p:nvSpPr>
        <p:spPr>
          <a:xfrm>
            <a:off x="20853708" y="40890763"/>
            <a:ext cx="8709493" cy="1015663"/>
          </a:xfrm>
          <a:prstGeom prst="rect">
            <a:avLst/>
          </a:prstGeom>
          <a:noFill/>
          <a:ln>
            <a:noFill/>
          </a:ln>
        </p:spPr>
        <p:txBody>
          <a:bodyPr wrap="square" rtlCol="0">
            <a:spAutoFit/>
          </a:bodyPr>
          <a:lstStyle/>
          <a:p>
            <a:pPr algn="ctr"/>
            <a:r>
              <a:rPr lang="en-US" sz="2000" noProof="1">
                <a:solidFill>
                  <a:schemeClr val="bg1">
                    <a:lumMod val="75000"/>
                    <a:lumOff val="25000"/>
                  </a:schemeClr>
                </a:solidFill>
              </a:rPr>
              <a:t>Performance metrics on validation data. Error bars represent the difference in performance metrics as a result of replicating the RF model from Piir et al., 2014 in Python;      marks the highest performance metrics.</a:t>
            </a:r>
          </a:p>
        </p:txBody>
      </p:sp>
      <p:pic>
        <p:nvPicPr>
          <p:cNvPr id="5" name="Picture 4" descr="A screenshot of a cell phone&#10;&#10;Description automatically generated">
            <a:extLst>
              <a:ext uri="{FF2B5EF4-FFF2-40B4-BE49-F238E27FC236}">
                <a16:creationId xmlns:a16="http://schemas.microsoft.com/office/drawing/2014/main" id="{4682DDF9-A8DF-5F4F-BCBD-D5697FBD0634}"/>
              </a:ext>
            </a:extLst>
          </p:cNvPr>
          <p:cNvPicPr>
            <a:picLocks noChangeAspect="1"/>
          </p:cNvPicPr>
          <p:nvPr/>
        </p:nvPicPr>
        <p:blipFill>
          <a:blip r:embed="rId13"/>
          <a:stretch>
            <a:fillRect/>
          </a:stretch>
        </p:blipFill>
        <p:spPr>
          <a:xfrm>
            <a:off x="20866198" y="18178600"/>
            <a:ext cx="8520085" cy="568005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027B303-192E-D042-A4B6-FBC880508A45}"/>
              </a:ext>
            </a:extLst>
          </p:cNvPr>
          <p:cNvPicPr>
            <a:picLocks noChangeAspect="1"/>
          </p:cNvPicPr>
          <p:nvPr/>
        </p:nvPicPr>
        <p:blipFill>
          <a:blip r:embed="rId14"/>
          <a:stretch>
            <a:fillRect/>
          </a:stretch>
        </p:blipFill>
        <p:spPr>
          <a:xfrm>
            <a:off x="20853709" y="23858656"/>
            <a:ext cx="8520084" cy="5680057"/>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BB1EDFB7-973C-8544-AF84-D988EB74C4C8}"/>
              </a:ext>
            </a:extLst>
          </p:cNvPr>
          <p:cNvPicPr>
            <a:picLocks noChangeAspect="1"/>
          </p:cNvPicPr>
          <p:nvPr/>
        </p:nvPicPr>
        <p:blipFill>
          <a:blip r:embed="rId15"/>
          <a:stretch>
            <a:fillRect/>
          </a:stretch>
        </p:blipFill>
        <p:spPr>
          <a:xfrm>
            <a:off x="20866198" y="29539982"/>
            <a:ext cx="8513839" cy="5675892"/>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81EC9CBF-AAFA-4245-A1FB-C47F395897D8}"/>
              </a:ext>
            </a:extLst>
          </p:cNvPr>
          <p:cNvPicPr>
            <a:picLocks noChangeAspect="1"/>
          </p:cNvPicPr>
          <p:nvPr/>
        </p:nvPicPr>
        <p:blipFill>
          <a:blip r:embed="rId16"/>
          <a:stretch>
            <a:fillRect/>
          </a:stretch>
        </p:blipFill>
        <p:spPr>
          <a:xfrm>
            <a:off x="20894086" y="35215873"/>
            <a:ext cx="8520084" cy="5680055"/>
          </a:xfrm>
          <a:prstGeom prst="rect">
            <a:avLst/>
          </a:prstGeom>
        </p:spPr>
      </p:pic>
      <p:sp>
        <p:nvSpPr>
          <p:cNvPr id="55" name="TextBox 54">
            <a:extLst>
              <a:ext uri="{FF2B5EF4-FFF2-40B4-BE49-F238E27FC236}">
                <a16:creationId xmlns:a16="http://schemas.microsoft.com/office/drawing/2014/main" id="{29B31648-DB24-A94C-ABD8-C0B47307CB5F}"/>
              </a:ext>
            </a:extLst>
          </p:cNvPr>
          <p:cNvSpPr txBox="1"/>
          <p:nvPr/>
        </p:nvSpPr>
        <p:spPr>
          <a:xfrm rot="20814598">
            <a:off x="16501566" y="38656085"/>
            <a:ext cx="4184665" cy="2554545"/>
          </a:xfrm>
          <a:prstGeom prst="rect">
            <a:avLst/>
          </a:prstGeom>
          <a:solidFill>
            <a:schemeClr val="tx1"/>
          </a:solidFill>
          <a:ln w="76200">
            <a:solidFill>
              <a:schemeClr val="accent1"/>
            </a:solidFill>
          </a:ln>
        </p:spPr>
        <p:txBody>
          <a:bodyPr wrap="square" rtlCol="0">
            <a:spAutoFit/>
          </a:bodyPr>
          <a:lstStyle/>
          <a:p>
            <a:pPr algn="ctr"/>
            <a:r>
              <a:rPr lang="en-US" sz="3200" dirty="0">
                <a:ln>
                  <a:solidFill>
                    <a:schemeClr val="bg1">
                      <a:lumMod val="65000"/>
                      <a:lumOff val="35000"/>
                    </a:schemeClr>
                  </a:solidFill>
                </a:ln>
                <a:solidFill>
                  <a:schemeClr val="bg1">
                    <a:lumMod val="50000"/>
                    <a:lumOff val="50000"/>
                  </a:schemeClr>
                </a:solidFill>
              </a:rPr>
              <a:t>More than 2500 models</a:t>
            </a:r>
          </a:p>
          <a:p>
            <a:pPr algn="ctr"/>
            <a:endParaRPr lang="en-US" sz="3200" dirty="0">
              <a:ln>
                <a:solidFill>
                  <a:schemeClr val="bg1">
                    <a:lumMod val="65000"/>
                    <a:lumOff val="35000"/>
                  </a:schemeClr>
                </a:solidFill>
              </a:ln>
              <a:solidFill>
                <a:schemeClr val="bg1">
                  <a:lumMod val="50000"/>
                  <a:lumOff val="50000"/>
                </a:schemeClr>
              </a:solidFill>
            </a:endParaRPr>
          </a:p>
          <a:p>
            <a:pPr algn="ctr"/>
            <a:endParaRPr lang="en-US" sz="3200" dirty="0">
              <a:ln>
                <a:solidFill>
                  <a:schemeClr val="bg1">
                    <a:lumMod val="65000"/>
                    <a:lumOff val="35000"/>
                  </a:schemeClr>
                </a:solidFill>
              </a:ln>
              <a:solidFill>
                <a:schemeClr val="bg1">
                  <a:lumMod val="50000"/>
                  <a:lumOff val="50000"/>
                </a:schemeClr>
              </a:solidFill>
            </a:endParaRPr>
          </a:p>
          <a:p>
            <a:pPr algn="ctr"/>
            <a:r>
              <a:rPr lang="en-US" sz="3200" dirty="0">
                <a:ln>
                  <a:solidFill>
                    <a:schemeClr val="bg1">
                      <a:lumMod val="65000"/>
                      <a:lumOff val="35000"/>
                    </a:schemeClr>
                  </a:solidFill>
                </a:ln>
                <a:solidFill>
                  <a:schemeClr val="bg1">
                    <a:lumMod val="50000"/>
                    <a:lumOff val="50000"/>
                  </a:schemeClr>
                </a:solidFill>
              </a:rPr>
              <a:t>3 improved performance metrics</a:t>
            </a:r>
          </a:p>
        </p:txBody>
      </p:sp>
      <p:sp>
        <p:nvSpPr>
          <p:cNvPr id="40" name="TextBox 39">
            <a:extLst>
              <a:ext uri="{FF2B5EF4-FFF2-40B4-BE49-F238E27FC236}">
                <a16:creationId xmlns:a16="http://schemas.microsoft.com/office/drawing/2014/main" id="{18CF8FD5-98A4-BC47-850D-B34C9A6A7A4E}"/>
              </a:ext>
            </a:extLst>
          </p:cNvPr>
          <p:cNvSpPr txBox="1"/>
          <p:nvPr/>
        </p:nvSpPr>
        <p:spPr>
          <a:xfrm>
            <a:off x="802535" y="16129601"/>
            <a:ext cx="13612851" cy="22252245"/>
          </a:xfrm>
          <a:prstGeom prst="rect">
            <a:avLst/>
          </a:prstGeom>
          <a:noFill/>
          <a:ln>
            <a:noFill/>
          </a:ln>
        </p:spPr>
        <p:txBody>
          <a:bodyPr wrap="square" rtlCol="0">
            <a:spAutoFit/>
          </a:bodyPr>
          <a:lstStyle/>
          <a:p>
            <a:pPr marL="514350" indent="-514350" algn="just">
              <a:buAutoNum type="arabicPeriod"/>
            </a:pPr>
            <a:r>
              <a:rPr lang="en-US" sz="3200" b="1" noProof="1">
                <a:solidFill>
                  <a:schemeClr val="bg1">
                    <a:lumMod val="75000"/>
                    <a:lumOff val="25000"/>
                  </a:schemeClr>
                </a:solidFill>
              </a:rPr>
              <a:t>Dataset (2.6 MB).</a:t>
            </a:r>
            <a:r>
              <a:rPr lang="en-US" sz="3200" noProof="1">
                <a:solidFill>
                  <a:schemeClr val="bg1">
                    <a:lumMod val="75000"/>
                    <a:lumOff val="25000"/>
                  </a:schemeClr>
                </a:solidFill>
              </a:rPr>
              <a:t> </a:t>
            </a: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endParaRPr lang="en-US" sz="3200" b="1" noProof="1">
              <a:solidFill>
                <a:schemeClr val="bg1">
                  <a:lumMod val="75000"/>
                  <a:lumOff val="25000"/>
                </a:schemeClr>
              </a:solidFill>
            </a:endParaRPr>
          </a:p>
          <a:p>
            <a:pPr marL="514350" indent="-514350" algn="just">
              <a:buAutoNum type="arabicPeriod"/>
            </a:pPr>
            <a:r>
              <a:rPr lang="en-US" sz="3200" b="1" noProof="1">
                <a:solidFill>
                  <a:schemeClr val="bg1">
                    <a:lumMod val="75000"/>
                    <a:lumOff val="25000"/>
                  </a:schemeClr>
                </a:solidFill>
              </a:rPr>
              <a:t>Four models. </a:t>
            </a:r>
            <a:r>
              <a:rPr lang="en-US" sz="3200" noProof="1">
                <a:solidFill>
                  <a:schemeClr val="bg1">
                    <a:lumMod val="75000"/>
                    <a:lumOff val="25000"/>
                  </a:schemeClr>
                </a:solidFill>
              </a:rPr>
              <a:t>In order to deal with the problem of imbalanced dataset, 4 different strategies were selected:</a:t>
            </a:r>
          </a:p>
          <a:p>
            <a:pPr marL="925650" lvl="1" algn="just"/>
            <a:r>
              <a:rPr lang="en-US" sz="3200" i="1" noProof="1">
                <a:solidFill>
                  <a:schemeClr val="bg1">
                    <a:lumMod val="75000"/>
                    <a:lumOff val="25000"/>
                  </a:schemeClr>
                </a:solidFill>
              </a:rPr>
              <a:t>Model_1.</a:t>
            </a:r>
            <a:r>
              <a:rPr lang="en-US" sz="3200" noProof="1">
                <a:solidFill>
                  <a:schemeClr val="bg1">
                    <a:lumMod val="75000"/>
                    <a:lumOff val="25000"/>
                  </a:schemeClr>
                </a:solidFill>
              </a:rPr>
              <a:t> Imbalanced model towards nB: the original dataset which contains 209 B labels (positive class) and 798 nB labels (negative class).</a:t>
            </a:r>
          </a:p>
          <a:p>
            <a:pPr marL="925650" lvl="1" algn="just"/>
            <a:r>
              <a:rPr lang="en-US" sz="3200" i="1" noProof="1">
                <a:solidFill>
                  <a:schemeClr val="bg1">
                    <a:lumMod val="75000"/>
                    <a:lumOff val="25000"/>
                  </a:schemeClr>
                </a:solidFill>
              </a:rPr>
              <a:t>Model_2.</a:t>
            </a:r>
            <a:r>
              <a:rPr lang="en-US" sz="3200" noProof="1">
                <a:solidFill>
                  <a:schemeClr val="bg1">
                    <a:lumMod val="75000"/>
                    <a:lumOff val="25000"/>
                  </a:schemeClr>
                </a:solidFill>
              </a:rPr>
              <a:t> Balanced model: undersampling by randomly selecting negative labels (nB) in equal amount to positive labels (B).</a:t>
            </a:r>
          </a:p>
          <a:p>
            <a:pPr marL="925650" lvl="1" algn="just"/>
            <a:r>
              <a:rPr lang="en-US" sz="3200" i="1" noProof="1">
                <a:solidFill>
                  <a:schemeClr val="bg1">
                    <a:lumMod val="75000"/>
                    <a:lumOff val="25000"/>
                  </a:schemeClr>
                </a:solidFill>
              </a:rPr>
              <a:t>Model_2(2). </a:t>
            </a:r>
            <a:r>
              <a:rPr lang="en-US" sz="3200" noProof="1">
                <a:solidFill>
                  <a:schemeClr val="bg1">
                    <a:lumMod val="75000"/>
                    <a:lumOff val="25000"/>
                  </a:schemeClr>
                </a:solidFill>
              </a:rPr>
              <a:t>Balanced model (2): oversampling positive labels (B) equal to negative labels (nB) using </a:t>
            </a:r>
            <a:r>
              <a:rPr lang="en-US" sz="3200" i="1" noProof="1">
                <a:solidFill>
                  <a:schemeClr val="bg1">
                    <a:lumMod val="75000"/>
                    <a:lumOff val="25000"/>
                  </a:schemeClr>
                </a:solidFill>
              </a:rPr>
              <a:t>Imblearn</a:t>
            </a:r>
            <a:r>
              <a:rPr lang="en-US" sz="3200" noProof="1">
                <a:solidFill>
                  <a:schemeClr val="bg1">
                    <a:lumMod val="75000"/>
                    <a:lumOff val="25000"/>
                  </a:schemeClr>
                </a:solidFill>
              </a:rPr>
              <a:t> </a:t>
            </a:r>
            <a:r>
              <a:rPr lang="en-US" sz="3200" i="1" noProof="1">
                <a:solidFill>
                  <a:schemeClr val="bg1">
                    <a:lumMod val="75000"/>
                    <a:lumOff val="25000"/>
                  </a:schemeClr>
                </a:solidFill>
              </a:rPr>
              <a:t>S</a:t>
            </a:r>
            <a:r>
              <a:rPr lang="en-US" sz="3200" noProof="1">
                <a:solidFill>
                  <a:schemeClr val="bg1">
                    <a:lumMod val="75000"/>
                    <a:lumOff val="25000"/>
                  </a:schemeClr>
                </a:solidFill>
              </a:rPr>
              <a:t>ynthetic </a:t>
            </a:r>
            <a:r>
              <a:rPr lang="en-US" sz="3200" i="1" noProof="1">
                <a:solidFill>
                  <a:schemeClr val="bg1">
                    <a:lumMod val="75000"/>
                    <a:lumOff val="25000"/>
                  </a:schemeClr>
                </a:solidFill>
              </a:rPr>
              <a:t>M</a:t>
            </a:r>
            <a:r>
              <a:rPr lang="en-US" sz="3200" noProof="1">
                <a:solidFill>
                  <a:schemeClr val="bg1">
                    <a:lumMod val="75000"/>
                    <a:lumOff val="25000"/>
                  </a:schemeClr>
                </a:solidFill>
              </a:rPr>
              <a:t>inority </a:t>
            </a:r>
            <a:r>
              <a:rPr lang="en-US" sz="3200" i="1" noProof="1">
                <a:solidFill>
                  <a:schemeClr val="bg1">
                    <a:lumMod val="75000"/>
                    <a:lumOff val="25000"/>
                  </a:schemeClr>
                </a:solidFill>
              </a:rPr>
              <a:t>O</a:t>
            </a:r>
            <a:r>
              <a:rPr lang="en-US" sz="3200" noProof="1">
                <a:solidFill>
                  <a:schemeClr val="bg1">
                    <a:lumMod val="75000"/>
                    <a:lumOff val="25000"/>
                  </a:schemeClr>
                </a:solidFill>
              </a:rPr>
              <a:t>versampling </a:t>
            </a:r>
            <a:r>
              <a:rPr lang="en-US" sz="3200" i="1" noProof="1">
                <a:solidFill>
                  <a:schemeClr val="bg1">
                    <a:lumMod val="75000"/>
                    <a:lumOff val="25000"/>
                  </a:schemeClr>
                </a:solidFill>
              </a:rPr>
              <a:t>T</a:t>
            </a:r>
            <a:r>
              <a:rPr lang="en-US" sz="3200" noProof="1">
                <a:solidFill>
                  <a:schemeClr val="bg1">
                    <a:lumMod val="75000"/>
                    <a:lumOff val="25000"/>
                  </a:schemeClr>
                </a:solidFill>
              </a:rPr>
              <a:t>echnique (SMOTE).</a:t>
            </a:r>
          </a:p>
          <a:p>
            <a:pPr marL="925650" lvl="1" algn="just"/>
            <a:r>
              <a:rPr lang="en-US" sz="3200" i="1" noProof="1">
                <a:solidFill>
                  <a:schemeClr val="bg1">
                    <a:lumMod val="75000"/>
                    <a:lumOff val="25000"/>
                  </a:schemeClr>
                </a:solidFill>
              </a:rPr>
              <a:t>Model_3.</a:t>
            </a:r>
            <a:r>
              <a:rPr lang="en-US" sz="3200" noProof="1">
                <a:solidFill>
                  <a:schemeClr val="bg1">
                    <a:lumMod val="75000"/>
                    <a:lumOff val="25000"/>
                  </a:schemeClr>
                </a:solidFill>
              </a:rPr>
              <a:t> Imbalanced towards B: undersampling by randomly selecting 2/3 of positive labels (B) and ¼ of that amount randomly negative labels (nB) .</a:t>
            </a:r>
          </a:p>
          <a:p>
            <a:pPr marL="514350" indent="-514350" algn="just">
              <a:buFont typeface="+mj-lt"/>
              <a:buAutoNum type="arabicPeriod"/>
            </a:pPr>
            <a:r>
              <a:rPr lang="en-US" sz="3200" b="1" noProof="1">
                <a:solidFill>
                  <a:schemeClr val="bg1">
                    <a:lumMod val="75000"/>
                    <a:lumOff val="25000"/>
                  </a:schemeClr>
                </a:solidFill>
              </a:rPr>
              <a:t>Train-test-validation split. </a:t>
            </a:r>
            <a:r>
              <a:rPr lang="en-US" sz="3200" noProof="1">
                <a:solidFill>
                  <a:schemeClr val="bg1">
                    <a:lumMod val="75000"/>
                    <a:lumOff val="25000"/>
                  </a:schemeClr>
                </a:solidFill>
              </a:rPr>
              <a:t>The best parameters of a Classifier were selected on the Test set. Final performances were produced on the Validation set:</a:t>
            </a:r>
          </a:p>
          <a:p>
            <a:pPr marL="1440000" lvl="1" indent="-514350" algn="just">
              <a:buFont typeface="+mj-lt"/>
              <a:buAutoNum type="alphaLcPeriod"/>
            </a:pPr>
            <a:r>
              <a:rPr lang="en-US" sz="3200" noProof="1">
                <a:solidFill>
                  <a:schemeClr val="bg1">
                    <a:lumMod val="75000"/>
                    <a:lumOff val="25000"/>
                  </a:schemeClr>
                </a:solidFill>
              </a:rPr>
              <a:t>Validation set: 1/3 of all instances by selecting every 3</a:t>
            </a:r>
            <a:r>
              <a:rPr lang="en-US" sz="3200" baseline="30000" noProof="1">
                <a:solidFill>
                  <a:schemeClr val="bg1">
                    <a:lumMod val="75000"/>
                    <a:lumOff val="25000"/>
                  </a:schemeClr>
                </a:solidFill>
              </a:rPr>
              <a:t>rd</a:t>
            </a:r>
            <a:r>
              <a:rPr lang="en-US" sz="3200" noProof="1">
                <a:solidFill>
                  <a:schemeClr val="bg1">
                    <a:lumMod val="75000"/>
                    <a:lumOff val="25000"/>
                  </a:schemeClr>
                </a:solidFill>
              </a:rPr>
              <a:t> instance according to its ID number (334 instances).</a:t>
            </a:r>
          </a:p>
          <a:p>
            <a:pPr marL="1440000" lvl="1" indent="-514350" algn="just">
              <a:buFont typeface="+mj-lt"/>
              <a:buAutoNum type="alphaLcPeriod"/>
            </a:pPr>
            <a:r>
              <a:rPr lang="en-US" sz="3200" noProof="1">
                <a:solidFill>
                  <a:schemeClr val="bg1">
                    <a:lumMod val="75000"/>
                    <a:lumOff val="25000"/>
                  </a:schemeClr>
                </a:solidFill>
              </a:rPr>
              <a:t>Test set: 1/3 of the original Train set (224 instances)</a:t>
            </a:r>
          </a:p>
          <a:p>
            <a:pPr marL="514800" indent="-514800" algn="just">
              <a:buFont typeface="+mj-lt"/>
              <a:buAutoNum type="arabicPeriod"/>
            </a:pPr>
            <a:r>
              <a:rPr lang="en-US" sz="3200" b="1" noProof="1">
                <a:solidFill>
                  <a:schemeClr val="bg1">
                    <a:lumMod val="75000"/>
                    <a:lumOff val="25000"/>
                  </a:schemeClr>
                </a:solidFill>
              </a:rPr>
              <a:t>Classifiers. </a:t>
            </a:r>
            <a:r>
              <a:rPr lang="en-US" sz="3200" noProof="1">
                <a:solidFill>
                  <a:schemeClr val="bg1">
                    <a:lumMod val="75000"/>
                    <a:lumOff val="25000"/>
                  </a:schemeClr>
                </a:solidFill>
              </a:rPr>
              <a:t>From </a:t>
            </a:r>
            <a:r>
              <a:rPr lang="en-US" sz="3200" i="1" noProof="1">
                <a:solidFill>
                  <a:schemeClr val="bg1">
                    <a:lumMod val="75000"/>
                    <a:lumOff val="25000"/>
                  </a:schemeClr>
                </a:solidFill>
              </a:rPr>
              <a:t>Sklearn</a:t>
            </a:r>
            <a:r>
              <a:rPr lang="en-US" sz="3200" noProof="1">
                <a:solidFill>
                  <a:schemeClr val="bg1">
                    <a:lumMod val="75000"/>
                    <a:lumOff val="25000"/>
                  </a:schemeClr>
                </a:solidFill>
              </a:rPr>
              <a:t> library: Random Forest (for replicating the original model), Support Vector Machine, GaussianNB, XGBoost, LightGBM.</a:t>
            </a:r>
          </a:p>
          <a:p>
            <a:pPr marL="514800" indent="-514800" algn="just">
              <a:buFont typeface="+mj-lt"/>
              <a:buAutoNum type="arabicPeriod"/>
            </a:pPr>
            <a:r>
              <a:rPr lang="en-US" sz="3200" b="1" noProof="1">
                <a:solidFill>
                  <a:schemeClr val="bg1">
                    <a:lumMod val="75000"/>
                    <a:lumOff val="25000"/>
                  </a:schemeClr>
                </a:solidFill>
              </a:rPr>
              <a:t>Feature selection.</a:t>
            </a:r>
            <a:r>
              <a:rPr lang="en-US" sz="3200" noProof="1">
                <a:solidFill>
                  <a:schemeClr val="bg1">
                    <a:lumMod val="75000"/>
                    <a:lumOff val="25000"/>
                  </a:schemeClr>
                </a:solidFill>
              </a:rPr>
              <a:t> The same 3 molecular descriptors as selected in the original publication were used in all models:</a:t>
            </a:r>
          </a:p>
          <a:p>
            <a:pPr marL="1440000" lvl="1" indent="-514800" algn="just">
              <a:buFont typeface="+mj-lt"/>
              <a:buAutoNum type="alphaLcPeriod"/>
            </a:pPr>
            <a:r>
              <a:rPr lang="en-US" sz="3200" noProof="1">
                <a:solidFill>
                  <a:schemeClr val="bg1">
                    <a:lumMod val="75000"/>
                    <a:lumOff val="25000"/>
                  </a:schemeClr>
                </a:solidFill>
              </a:rPr>
              <a:t>TopoPSA: </a:t>
            </a:r>
            <a:r>
              <a:rPr lang="en-GB" sz="3200" noProof="1">
                <a:solidFill>
                  <a:schemeClr val="bg1">
                    <a:lumMod val="75000"/>
                    <a:lumOff val="25000"/>
                  </a:schemeClr>
                </a:solidFill>
              </a:rPr>
              <a:t>topological polar surface area, sum of surfaces of polar atoms in a molecule. It influences the ability of a compound to enter the cell.</a:t>
            </a:r>
            <a:endParaRPr lang="en-US" sz="3200" noProof="1">
              <a:solidFill>
                <a:schemeClr val="bg1">
                  <a:lumMod val="75000"/>
                  <a:lumOff val="25000"/>
                </a:schemeClr>
              </a:solidFill>
            </a:endParaRPr>
          </a:p>
          <a:p>
            <a:pPr marL="1440000" lvl="1" indent="-514800" algn="just">
              <a:buFont typeface="+mj-lt"/>
              <a:buAutoNum type="alphaLcPeriod"/>
            </a:pPr>
            <a:r>
              <a:rPr lang="en-US" sz="3200" noProof="1">
                <a:solidFill>
                  <a:schemeClr val="bg1">
                    <a:lumMod val="75000"/>
                    <a:lumOff val="25000"/>
                  </a:schemeClr>
                </a:solidFill>
              </a:rPr>
              <a:t>WPATH: </a:t>
            </a:r>
            <a:r>
              <a:rPr lang="en-GB" sz="3200" noProof="1">
                <a:solidFill>
                  <a:schemeClr val="bg1">
                    <a:lumMod val="75000"/>
                    <a:lumOff val="25000"/>
                  </a:schemeClr>
                </a:solidFill>
              </a:rPr>
              <a:t>Wiener number, a sum of bonds between all possible pairs of atoms in a molecule. It is correlated with many chemical and physical properties of the molecule.</a:t>
            </a:r>
          </a:p>
          <a:p>
            <a:pPr marL="1440000" lvl="1" indent="-514800" algn="just">
              <a:buFont typeface="+mj-lt"/>
              <a:buAutoNum type="alphaLcPeriod"/>
            </a:pPr>
            <a:r>
              <a:rPr lang="en-US" sz="3200" noProof="1">
                <a:solidFill>
                  <a:schemeClr val="bg1">
                    <a:lumMod val="75000"/>
                    <a:lumOff val="25000"/>
                  </a:schemeClr>
                </a:solidFill>
              </a:rPr>
              <a:t>XLogP3: prediction of </a:t>
            </a:r>
            <a:r>
              <a:rPr lang="en-GB" sz="3200" noProof="1">
                <a:solidFill>
                  <a:schemeClr val="bg1">
                    <a:lumMod val="75000"/>
                    <a:lumOff val="25000"/>
                  </a:schemeClr>
                </a:solidFill>
              </a:rPr>
              <a:t>partition coefficient, measures the hydrophilicity and hydrophobicity of the chemical compound.</a:t>
            </a:r>
          </a:p>
          <a:p>
            <a:pPr marL="514800" lvl="1" indent="-514800" algn="just"/>
            <a:r>
              <a:rPr lang="en-GB" sz="3200" noProof="1">
                <a:solidFill>
                  <a:schemeClr val="bg1">
                    <a:lumMod val="75000"/>
                    <a:lumOff val="25000"/>
                  </a:schemeClr>
                </a:solidFill>
              </a:rPr>
              <a:t>Additionally, the algorithm for feature selection was developed in order to get insights about how chemical structure and properties of the compound influence BCF. Features with variance below 1.0 and features with correlation to other feature above 0.9 were dropped. Then, 100 models were generated on randomly split datasets. Multiple classifiers (RF, linear SVM, XGBoost, etc.) have functions for feature importance estimation, but RF appeared to have the lowest cost. Ten features with the highest feature importance in 98 of 100 models were selected.</a:t>
            </a:r>
            <a:endParaRPr lang="en-US" sz="3200" noProof="1">
              <a:solidFill>
                <a:schemeClr val="bg1">
                  <a:lumMod val="75000"/>
                  <a:lumOff val="25000"/>
                </a:schemeClr>
              </a:solidFill>
            </a:endParaRPr>
          </a:p>
        </p:txBody>
      </p:sp>
      <p:grpSp>
        <p:nvGrpSpPr>
          <p:cNvPr id="87" name="Group 86">
            <a:extLst>
              <a:ext uri="{FF2B5EF4-FFF2-40B4-BE49-F238E27FC236}">
                <a16:creationId xmlns:a16="http://schemas.microsoft.com/office/drawing/2014/main" id="{A1BC5E13-B5C5-EA43-9D4B-CA4E29AF2AA6}"/>
              </a:ext>
            </a:extLst>
          </p:cNvPr>
          <p:cNvGrpSpPr/>
          <p:nvPr/>
        </p:nvGrpSpPr>
        <p:grpSpPr>
          <a:xfrm>
            <a:off x="1551490" y="17145550"/>
            <a:ext cx="11492310" cy="3161218"/>
            <a:chOff x="1551490" y="16545104"/>
            <a:chExt cx="11492310" cy="3161218"/>
          </a:xfrm>
        </p:grpSpPr>
        <p:pic>
          <p:nvPicPr>
            <p:cNvPr id="45" name="Picture 44" descr="A picture containing outdoor, water, airplane, plane&#10;&#10;Description automatically generated">
              <a:extLst>
                <a:ext uri="{FF2B5EF4-FFF2-40B4-BE49-F238E27FC236}">
                  <a16:creationId xmlns:a16="http://schemas.microsoft.com/office/drawing/2014/main" id="{4D864F1E-EEAB-8E4F-B6D7-62FEEA09389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contrast="-40000"/>
                      </a14:imgEffect>
                    </a14:imgLayer>
                  </a14:imgProps>
                </a:ext>
              </a:extLst>
            </a:blip>
            <a:stretch>
              <a:fillRect/>
            </a:stretch>
          </p:blipFill>
          <p:spPr>
            <a:xfrm>
              <a:off x="1551490" y="16545104"/>
              <a:ext cx="11492310" cy="3161218"/>
            </a:xfrm>
            <a:prstGeom prst="rect">
              <a:avLst/>
            </a:prstGeom>
          </p:spPr>
        </p:pic>
        <p:sp>
          <p:nvSpPr>
            <p:cNvPr id="61" name="TextBox 60">
              <a:extLst>
                <a:ext uri="{FF2B5EF4-FFF2-40B4-BE49-F238E27FC236}">
                  <a16:creationId xmlns:a16="http://schemas.microsoft.com/office/drawing/2014/main" id="{64E8B8D3-D209-1641-AF05-95D36DA09452}"/>
                </a:ext>
              </a:extLst>
            </p:cNvPr>
            <p:cNvSpPr txBox="1"/>
            <p:nvPr/>
          </p:nvSpPr>
          <p:spPr>
            <a:xfrm>
              <a:off x="2099518" y="17278574"/>
              <a:ext cx="620838" cy="461665"/>
            </a:xfrm>
            <a:prstGeom prst="rect">
              <a:avLst/>
            </a:prstGeom>
            <a:noFill/>
            <a:ln>
              <a:noFill/>
            </a:ln>
          </p:spPr>
          <p:txBody>
            <a:bodyPr wrap="square" rtlCol="0">
              <a:spAutoFit/>
            </a:bodyPr>
            <a:lstStyle/>
            <a:p>
              <a:pPr algn="just"/>
              <a:r>
                <a:rPr lang="en-US" sz="2400" dirty="0">
                  <a:solidFill>
                    <a:schemeClr val="bg1">
                      <a:lumMod val="75000"/>
                      <a:lumOff val="25000"/>
                    </a:schemeClr>
                  </a:solidFill>
                </a:rPr>
                <a:t>ID</a:t>
              </a:r>
            </a:p>
          </p:txBody>
        </p:sp>
        <p:sp>
          <p:nvSpPr>
            <p:cNvPr id="62" name="TextBox 61">
              <a:extLst>
                <a:ext uri="{FF2B5EF4-FFF2-40B4-BE49-F238E27FC236}">
                  <a16:creationId xmlns:a16="http://schemas.microsoft.com/office/drawing/2014/main" id="{A086E981-2B2E-2345-8CE7-FC35D3F61D88}"/>
                </a:ext>
              </a:extLst>
            </p:cNvPr>
            <p:cNvSpPr txBox="1"/>
            <p:nvPr/>
          </p:nvSpPr>
          <p:spPr>
            <a:xfrm>
              <a:off x="2078192" y="17810820"/>
              <a:ext cx="620838" cy="461665"/>
            </a:xfrm>
            <a:prstGeom prst="rect">
              <a:avLst/>
            </a:prstGeom>
            <a:noFill/>
            <a:ln>
              <a:noFill/>
            </a:ln>
          </p:spPr>
          <p:txBody>
            <a:bodyPr wrap="square" rtlCol="0">
              <a:spAutoFit/>
            </a:bodyPr>
            <a:lstStyle/>
            <a:p>
              <a:pPr algn="ctr"/>
              <a:r>
                <a:rPr lang="en-US" sz="2400" dirty="0">
                  <a:solidFill>
                    <a:schemeClr val="bg1">
                      <a:lumMod val="75000"/>
                      <a:lumOff val="25000"/>
                    </a:schemeClr>
                  </a:solidFill>
                </a:rPr>
                <a:t>1</a:t>
              </a:r>
            </a:p>
          </p:txBody>
        </p:sp>
        <p:sp>
          <p:nvSpPr>
            <p:cNvPr id="63" name="TextBox 62">
              <a:extLst>
                <a:ext uri="{FF2B5EF4-FFF2-40B4-BE49-F238E27FC236}">
                  <a16:creationId xmlns:a16="http://schemas.microsoft.com/office/drawing/2014/main" id="{94BD56A2-D290-F447-B48C-947D5D5CBE36}"/>
                </a:ext>
              </a:extLst>
            </p:cNvPr>
            <p:cNvSpPr txBox="1"/>
            <p:nvPr/>
          </p:nvSpPr>
          <p:spPr>
            <a:xfrm>
              <a:off x="2108756" y="18142888"/>
              <a:ext cx="620838" cy="461665"/>
            </a:xfrm>
            <a:prstGeom prst="rect">
              <a:avLst/>
            </a:prstGeom>
            <a:noFill/>
            <a:ln>
              <a:noFill/>
            </a:ln>
          </p:spPr>
          <p:txBody>
            <a:bodyPr wrap="square" rtlCol="0">
              <a:spAutoFit/>
            </a:bodyPr>
            <a:lstStyle/>
            <a:p>
              <a:pPr algn="ctr"/>
              <a:r>
                <a:rPr lang="en-US" sz="2400">
                  <a:solidFill>
                    <a:schemeClr val="bg1">
                      <a:lumMod val="75000"/>
                      <a:lumOff val="25000"/>
                    </a:schemeClr>
                  </a:solidFill>
                </a:rPr>
                <a:t>2</a:t>
              </a:r>
            </a:p>
          </p:txBody>
        </p:sp>
        <p:sp>
          <p:nvSpPr>
            <p:cNvPr id="64" name="TextBox 63">
              <a:extLst>
                <a:ext uri="{FF2B5EF4-FFF2-40B4-BE49-F238E27FC236}">
                  <a16:creationId xmlns:a16="http://schemas.microsoft.com/office/drawing/2014/main" id="{3E8BFCFC-F6A2-6547-A7A6-7B65F331AF46}"/>
                </a:ext>
              </a:extLst>
            </p:cNvPr>
            <p:cNvSpPr txBox="1"/>
            <p:nvPr/>
          </p:nvSpPr>
          <p:spPr>
            <a:xfrm>
              <a:off x="2154085" y="18517563"/>
              <a:ext cx="620838" cy="461665"/>
            </a:xfrm>
            <a:prstGeom prst="rect">
              <a:avLst/>
            </a:prstGeom>
            <a:noFill/>
            <a:ln>
              <a:noFill/>
            </a:ln>
          </p:spPr>
          <p:txBody>
            <a:bodyPr wrap="square" rtlCol="0">
              <a:spAutoFit/>
            </a:bodyPr>
            <a:lstStyle/>
            <a:p>
              <a:pPr algn="ctr"/>
              <a:r>
                <a:rPr lang="en-US" sz="2400">
                  <a:solidFill>
                    <a:schemeClr val="bg1">
                      <a:lumMod val="75000"/>
                      <a:lumOff val="25000"/>
                    </a:schemeClr>
                  </a:solidFill>
                </a:rPr>
                <a:t>3</a:t>
              </a:r>
            </a:p>
          </p:txBody>
        </p:sp>
        <p:sp>
          <p:nvSpPr>
            <p:cNvPr id="65" name="TextBox 64">
              <a:extLst>
                <a:ext uri="{FF2B5EF4-FFF2-40B4-BE49-F238E27FC236}">
                  <a16:creationId xmlns:a16="http://schemas.microsoft.com/office/drawing/2014/main" id="{A6945F0F-D217-6947-A4E4-65B22C369085}"/>
                </a:ext>
              </a:extLst>
            </p:cNvPr>
            <p:cNvSpPr txBox="1"/>
            <p:nvPr/>
          </p:nvSpPr>
          <p:spPr>
            <a:xfrm>
              <a:off x="2201355" y="18947472"/>
              <a:ext cx="620838" cy="461665"/>
            </a:xfrm>
            <a:prstGeom prst="rect">
              <a:avLst/>
            </a:prstGeom>
            <a:noFill/>
            <a:ln>
              <a:noFill/>
            </a:ln>
          </p:spPr>
          <p:txBody>
            <a:bodyPr wrap="square" rtlCol="0">
              <a:spAutoFit/>
            </a:bodyPr>
            <a:lstStyle/>
            <a:p>
              <a:pPr algn="ctr"/>
              <a:r>
                <a:rPr lang="en-US" sz="2400" dirty="0">
                  <a:solidFill>
                    <a:schemeClr val="bg1">
                      <a:lumMod val="75000"/>
                      <a:lumOff val="25000"/>
                    </a:schemeClr>
                  </a:solidFill>
                </a:rPr>
                <a:t>…</a:t>
              </a:r>
            </a:p>
          </p:txBody>
        </p:sp>
        <p:sp>
          <p:nvSpPr>
            <p:cNvPr id="66" name="TextBox 65">
              <a:extLst>
                <a:ext uri="{FF2B5EF4-FFF2-40B4-BE49-F238E27FC236}">
                  <a16:creationId xmlns:a16="http://schemas.microsoft.com/office/drawing/2014/main" id="{D503A036-5ECA-314A-900E-3D06A47F870B}"/>
                </a:ext>
              </a:extLst>
            </p:cNvPr>
            <p:cNvSpPr txBox="1"/>
            <p:nvPr/>
          </p:nvSpPr>
          <p:spPr>
            <a:xfrm>
              <a:off x="2938010" y="17247726"/>
              <a:ext cx="1464296" cy="461665"/>
            </a:xfrm>
            <a:prstGeom prst="rect">
              <a:avLst/>
            </a:prstGeom>
            <a:noFill/>
            <a:ln>
              <a:noFill/>
            </a:ln>
          </p:spPr>
          <p:txBody>
            <a:bodyPr wrap="square" rtlCol="0">
              <a:spAutoFit/>
            </a:bodyPr>
            <a:lstStyle/>
            <a:p>
              <a:pPr algn="just"/>
              <a:r>
                <a:rPr lang="en-US" sz="2400" noProof="1">
                  <a:solidFill>
                    <a:schemeClr val="bg1">
                      <a:lumMod val="75000"/>
                      <a:lumOff val="25000"/>
                    </a:schemeClr>
                  </a:solidFill>
                </a:rPr>
                <a:t>TopoPSA</a:t>
              </a:r>
            </a:p>
          </p:txBody>
        </p:sp>
        <p:sp>
          <p:nvSpPr>
            <p:cNvPr id="68" name="TextBox 67">
              <a:extLst>
                <a:ext uri="{FF2B5EF4-FFF2-40B4-BE49-F238E27FC236}">
                  <a16:creationId xmlns:a16="http://schemas.microsoft.com/office/drawing/2014/main" id="{5D903E25-1188-6C4C-A633-F78CD6EE19E0}"/>
                </a:ext>
              </a:extLst>
            </p:cNvPr>
            <p:cNvSpPr txBox="1"/>
            <p:nvPr/>
          </p:nvSpPr>
          <p:spPr>
            <a:xfrm>
              <a:off x="4549210" y="17239613"/>
              <a:ext cx="1464296" cy="461665"/>
            </a:xfrm>
            <a:prstGeom prst="rect">
              <a:avLst/>
            </a:prstGeom>
            <a:noFill/>
            <a:ln>
              <a:noFill/>
            </a:ln>
          </p:spPr>
          <p:txBody>
            <a:bodyPr wrap="square" rtlCol="0">
              <a:spAutoFit/>
            </a:bodyPr>
            <a:lstStyle/>
            <a:p>
              <a:pPr algn="just"/>
              <a:r>
                <a:rPr lang="en-US" sz="2400">
                  <a:solidFill>
                    <a:schemeClr val="bg1">
                      <a:lumMod val="75000"/>
                      <a:lumOff val="25000"/>
                    </a:schemeClr>
                  </a:solidFill>
                </a:rPr>
                <a:t>WPATH</a:t>
              </a:r>
            </a:p>
          </p:txBody>
        </p:sp>
        <p:sp>
          <p:nvSpPr>
            <p:cNvPr id="69" name="TextBox 68">
              <a:extLst>
                <a:ext uri="{FF2B5EF4-FFF2-40B4-BE49-F238E27FC236}">
                  <a16:creationId xmlns:a16="http://schemas.microsoft.com/office/drawing/2014/main" id="{C590AEC2-ECDC-CE47-8AD9-3B45C6D41448}"/>
                </a:ext>
              </a:extLst>
            </p:cNvPr>
            <p:cNvSpPr txBox="1"/>
            <p:nvPr/>
          </p:nvSpPr>
          <p:spPr>
            <a:xfrm>
              <a:off x="6308955" y="17239613"/>
              <a:ext cx="1464296" cy="461665"/>
            </a:xfrm>
            <a:prstGeom prst="rect">
              <a:avLst/>
            </a:prstGeom>
            <a:noFill/>
            <a:ln>
              <a:noFill/>
            </a:ln>
          </p:spPr>
          <p:txBody>
            <a:bodyPr wrap="square" rtlCol="0">
              <a:spAutoFit/>
            </a:bodyPr>
            <a:lstStyle/>
            <a:p>
              <a:pPr algn="just"/>
              <a:r>
                <a:rPr lang="en-US" sz="2400">
                  <a:solidFill>
                    <a:schemeClr val="bg1">
                      <a:lumMod val="75000"/>
                      <a:lumOff val="25000"/>
                    </a:schemeClr>
                  </a:solidFill>
                </a:rPr>
                <a:t>XLogP3</a:t>
              </a:r>
            </a:p>
          </p:txBody>
        </p:sp>
        <p:sp>
          <p:nvSpPr>
            <p:cNvPr id="70" name="TextBox 69">
              <a:extLst>
                <a:ext uri="{FF2B5EF4-FFF2-40B4-BE49-F238E27FC236}">
                  <a16:creationId xmlns:a16="http://schemas.microsoft.com/office/drawing/2014/main" id="{6A8FE524-44D4-A64D-8136-9FB41D1CC86A}"/>
                </a:ext>
              </a:extLst>
            </p:cNvPr>
            <p:cNvSpPr txBox="1"/>
            <p:nvPr/>
          </p:nvSpPr>
          <p:spPr>
            <a:xfrm>
              <a:off x="7773251" y="17235797"/>
              <a:ext cx="1464296" cy="461665"/>
            </a:xfrm>
            <a:prstGeom prst="rect">
              <a:avLst/>
            </a:prstGeom>
            <a:noFill/>
            <a:ln>
              <a:noFill/>
            </a:ln>
          </p:spPr>
          <p:txBody>
            <a:bodyPr wrap="square" rtlCol="0">
              <a:spAutoFit/>
            </a:bodyPr>
            <a:lstStyle/>
            <a:p>
              <a:pPr algn="ctr"/>
              <a:r>
                <a:rPr lang="en-US" sz="2400">
                  <a:solidFill>
                    <a:schemeClr val="bg1">
                      <a:lumMod val="75000"/>
                      <a:lumOff val="25000"/>
                    </a:schemeClr>
                  </a:solidFill>
                </a:rPr>
                <a:t>…</a:t>
              </a:r>
            </a:p>
          </p:txBody>
        </p:sp>
        <p:sp>
          <p:nvSpPr>
            <p:cNvPr id="71" name="TextBox 70">
              <a:extLst>
                <a:ext uri="{FF2B5EF4-FFF2-40B4-BE49-F238E27FC236}">
                  <a16:creationId xmlns:a16="http://schemas.microsoft.com/office/drawing/2014/main" id="{AB1AE6F3-6F27-3F4E-B8A5-060030E9940F}"/>
                </a:ext>
              </a:extLst>
            </p:cNvPr>
            <p:cNvSpPr txBox="1"/>
            <p:nvPr/>
          </p:nvSpPr>
          <p:spPr>
            <a:xfrm>
              <a:off x="11322509" y="17664048"/>
              <a:ext cx="620838" cy="461665"/>
            </a:xfrm>
            <a:prstGeom prst="rect">
              <a:avLst/>
            </a:prstGeom>
            <a:noFill/>
            <a:ln>
              <a:noFill/>
            </a:ln>
          </p:spPr>
          <p:txBody>
            <a:bodyPr wrap="square" rtlCol="0">
              <a:spAutoFit/>
            </a:bodyPr>
            <a:lstStyle/>
            <a:p>
              <a:pPr algn="ctr"/>
              <a:r>
                <a:rPr lang="en-US" sz="2400" noProof="1">
                  <a:solidFill>
                    <a:schemeClr val="bg1">
                      <a:lumMod val="75000"/>
                      <a:lumOff val="25000"/>
                    </a:schemeClr>
                  </a:solidFill>
                </a:rPr>
                <a:t>nB</a:t>
              </a:r>
            </a:p>
          </p:txBody>
        </p:sp>
        <p:sp>
          <p:nvSpPr>
            <p:cNvPr id="72" name="TextBox 71">
              <a:extLst>
                <a:ext uri="{FF2B5EF4-FFF2-40B4-BE49-F238E27FC236}">
                  <a16:creationId xmlns:a16="http://schemas.microsoft.com/office/drawing/2014/main" id="{97AFFD78-5573-2D4C-9488-57AC7049E0C5}"/>
                </a:ext>
              </a:extLst>
            </p:cNvPr>
            <p:cNvSpPr txBox="1"/>
            <p:nvPr/>
          </p:nvSpPr>
          <p:spPr>
            <a:xfrm>
              <a:off x="11356037" y="18045896"/>
              <a:ext cx="620838" cy="461665"/>
            </a:xfrm>
            <a:prstGeom prst="rect">
              <a:avLst/>
            </a:prstGeom>
            <a:noFill/>
            <a:ln>
              <a:noFill/>
            </a:ln>
          </p:spPr>
          <p:txBody>
            <a:bodyPr wrap="square" rtlCol="0">
              <a:spAutoFit/>
            </a:bodyPr>
            <a:lstStyle/>
            <a:p>
              <a:pPr algn="ctr"/>
              <a:r>
                <a:rPr lang="en-US" sz="2400" noProof="1">
                  <a:solidFill>
                    <a:schemeClr val="bg1">
                      <a:lumMod val="75000"/>
                      <a:lumOff val="25000"/>
                    </a:schemeClr>
                  </a:solidFill>
                </a:rPr>
                <a:t>nB</a:t>
              </a:r>
            </a:p>
          </p:txBody>
        </p:sp>
        <p:sp>
          <p:nvSpPr>
            <p:cNvPr id="73" name="TextBox 72">
              <a:extLst>
                <a:ext uri="{FF2B5EF4-FFF2-40B4-BE49-F238E27FC236}">
                  <a16:creationId xmlns:a16="http://schemas.microsoft.com/office/drawing/2014/main" id="{C570913B-4782-B84B-B6EE-70392F322FF9}"/>
                </a:ext>
              </a:extLst>
            </p:cNvPr>
            <p:cNvSpPr txBox="1"/>
            <p:nvPr/>
          </p:nvSpPr>
          <p:spPr>
            <a:xfrm>
              <a:off x="11431930" y="18434232"/>
              <a:ext cx="620838" cy="461665"/>
            </a:xfrm>
            <a:prstGeom prst="rect">
              <a:avLst/>
            </a:prstGeom>
            <a:noFill/>
            <a:ln>
              <a:noFill/>
            </a:ln>
          </p:spPr>
          <p:txBody>
            <a:bodyPr wrap="square" rtlCol="0">
              <a:spAutoFit/>
            </a:bodyPr>
            <a:lstStyle/>
            <a:p>
              <a:pPr algn="ctr"/>
              <a:r>
                <a:rPr lang="en-US" sz="2400" noProof="1">
                  <a:solidFill>
                    <a:schemeClr val="bg1">
                      <a:lumMod val="75000"/>
                      <a:lumOff val="25000"/>
                    </a:schemeClr>
                  </a:solidFill>
                </a:rPr>
                <a:t>B</a:t>
              </a:r>
            </a:p>
          </p:txBody>
        </p:sp>
        <p:sp>
          <p:nvSpPr>
            <p:cNvPr id="74" name="TextBox 73">
              <a:extLst>
                <a:ext uri="{FF2B5EF4-FFF2-40B4-BE49-F238E27FC236}">
                  <a16:creationId xmlns:a16="http://schemas.microsoft.com/office/drawing/2014/main" id="{8D0E52ED-73E0-5745-A6BA-0998A6BBC2B9}"/>
                </a:ext>
              </a:extLst>
            </p:cNvPr>
            <p:cNvSpPr txBox="1"/>
            <p:nvPr/>
          </p:nvSpPr>
          <p:spPr>
            <a:xfrm>
              <a:off x="11395319" y="17255592"/>
              <a:ext cx="839948" cy="461665"/>
            </a:xfrm>
            <a:prstGeom prst="rect">
              <a:avLst/>
            </a:prstGeom>
            <a:noFill/>
            <a:ln>
              <a:noFill/>
            </a:ln>
          </p:spPr>
          <p:txBody>
            <a:bodyPr wrap="square" rtlCol="0">
              <a:spAutoFit/>
            </a:bodyPr>
            <a:lstStyle/>
            <a:p>
              <a:pPr algn="just"/>
              <a:r>
                <a:rPr lang="en-US" sz="2400" dirty="0">
                  <a:solidFill>
                    <a:schemeClr val="bg1">
                      <a:lumMod val="75000"/>
                      <a:lumOff val="25000"/>
                    </a:schemeClr>
                  </a:solidFill>
                </a:rPr>
                <a:t>Class</a:t>
              </a:r>
            </a:p>
          </p:txBody>
        </p:sp>
      </p:grpSp>
      <p:sp>
        <p:nvSpPr>
          <p:cNvPr id="78" name="TextBox 77">
            <a:extLst>
              <a:ext uri="{FF2B5EF4-FFF2-40B4-BE49-F238E27FC236}">
                <a16:creationId xmlns:a16="http://schemas.microsoft.com/office/drawing/2014/main" id="{96B4A42D-2988-2C4C-95D2-74DDEF6D4BA6}"/>
              </a:ext>
            </a:extLst>
          </p:cNvPr>
          <p:cNvSpPr txBox="1"/>
          <p:nvPr/>
        </p:nvSpPr>
        <p:spPr>
          <a:xfrm>
            <a:off x="3126784" y="19405004"/>
            <a:ext cx="4434782" cy="523220"/>
          </a:xfrm>
          <a:prstGeom prst="rect">
            <a:avLst/>
          </a:prstGeom>
          <a:noFill/>
          <a:ln>
            <a:noFill/>
          </a:ln>
        </p:spPr>
        <p:txBody>
          <a:bodyPr wrap="square" rtlCol="0">
            <a:spAutoFit/>
          </a:bodyPr>
          <a:lstStyle/>
          <a:p>
            <a:pPr algn="ctr"/>
            <a:r>
              <a:rPr lang="en-US" sz="2800" dirty="0">
                <a:solidFill>
                  <a:schemeClr val="bg1">
                    <a:lumMod val="50000"/>
                    <a:lumOff val="50000"/>
                  </a:schemeClr>
                </a:solidFill>
              </a:rPr>
              <a:t>[3 </a:t>
            </a:r>
            <a:r>
              <a:rPr lang="en-US" sz="2800" i="1" dirty="0">
                <a:solidFill>
                  <a:schemeClr val="bg1">
                    <a:lumMod val="50000"/>
                    <a:lumOff val="50000"/>
                  </a:schemeClr>
                </a:solidFill>
              </a:rPr>
              <a:t>publicly available features</a:t>
            </a:r>
            <a:r>
              <a:rPr lang="en-US" sz="2800" dirty="0">
                <a:solidFill>
                  <a:schemeClr val="bg1">
                    <a:lumMod val="50000"/>
                    <a:lumOff val="50000"/>
                  </a:schemeClr>
                </a:solidFill>
              </a:rPr>
              <a:t>]</a:t>
            </a:r>
            <a:endParaRPr lang="en-US" sz="2800" i="1" dirty="0">
              <a:solidFill>
                <a:schemeClr val="bg1">
                  <a:lumMod val="50000"/>
                  <a:lumOff val="50000"/>
                </a:schemeClr>
              </a:solidFill>
            </a:endParaRPr>
          </a:p>
        </p:txBody>
      </p:sp>
      <p:sp>
        <p:nvSpPr>
          <p:cNvPr id="79" name="TextBox 78">
            <a:extLst>
              <a:ext uri="{FF2B5EF4-FFF2-40B4-BE49-F238E27FC236}">
                <a16:creationId xmlns:a16="http://schemas.microsoft.com/office/drawing/2014/main" id="{50DCBE23-6751-3041-B43F-2C4D41A5DE0C}"/>
              </a:ext>
            </a:extLst>
          </p:cNvPr>
          <p:cNvSpPr txBox="1"/>
          <p:nvPr/>
        </p:nvSpPr>
        <p:spPr>
          <a:xfrm>
            <a:off x="8026611" y="18613996"/>
            <a:ext cx="3127922" cy="1815882"/>
          </a:xfrm>
          <a:prstGeom prst="rect">
            <a:avLst/>
          </a:prstGeom>
          <a:noFill/>
          <a:ln w="19050">
            <a:solidFill>
              <a:schemeClr val="tx1"/>
            </a:solidFill>
          </a:ln>
        </p:spPr>
        <p:txBody>
          <a:bodyPr wrap="square" rtlCol="0">
            <a:spAutoFit/>
          </a:bodyPr>
          <a:lstStyle/>
          <a:p>
            <a:pPr algn="ctr"/>
            <a:r>
              <a:rPr lang="en-US" sz="2800" i="1" dirty="0">
                <a:solidFill>
                  <a:schemeClr val="bg1">
                    <a:lumMod val="50000"/>
                    <a:lumOff val="50000"/>
                  </a:schemeClr>
                </a:solidFill>
              </a:rPr>
              <a:t>+ 548 features were kindly provided by the authors of original publication</a:t>
            </a:r>
          </a:p>
        </p:txBody>
      </p:sp>
      <p:grpSp>
        <p:nvGrpSpPr>
          <p:cNvPr id="85" name="Group 84">
            <a:extLst>
              <a:ext uri="{FF2B5EF4-FFF2-40B4-BE49-F238E27FC236}">
                <a16:creationId xmlns:a16="http://schemas.microsoft.com/office/drawing/2014/main" id="{0ABADC8F-A5CC-E349-BE9A-816DE42C12A9}"/>
              </a:ext>
            </a:extLst>
          </p:cNvPr>
          <p:cNvGrpSpPr/>
          <p:nvPr/>
        </p:nvGrpSpPr>
        <p:grpSpPr>
          <a:xfrm>
            <a:off x="658843" y="20051334"/>
            <a:ext cx="3880487" cy="1016880"/>
            <a:chOff x="1379792" y="19002541"/>
            <a:chExt cx="3116436" cy="1700000"/>
          </a:xfrm>
        </p:grpSpPr>
        <p:pic>
          <p:nvPicPr>
            <p:cNvPr id="84" name="Picture 83" descr="A necklace on a white surface&#10;&#10;Description automatically generated">
              <a:extLst>
                <a:ext uri="{FF2B5EF4-FFF2-40B4-BE49-F238E27FC236}">
                  <a16:creationId xmlns:a16="http://schemas.microsoft.com/office/drawing/2014/main" id="{1EC5DE1F-B258-6E46-AD2F-A8ECA5B6A3D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Lst>
            </a:blip>
            <a:stretch>
              <a:fillRect/>
            </a:stretch>
          </p:blipFill>
          <p:spPr>
            <a:xfrm>
              <a:off x="1379792" y="19002541"/>
              <a:ext cx="3116436" cy="1700000"/>
            </a:xfrm>
            <a:prstGeom prst="rect">
              <a:avLst/>
            </a:prstGeom>
          </p:spPr>
        </p:pic>
        <p:sp>
          <p:nvSpPr>
            <p:cNvPr id="75" name="TextBox 74">
              <a:extLst>
                <a:ext uri="{FF2B5EF4-FFF2-40B4-BE49-F238E27FC236}">
                  <a16:creationId xmlns:a16="http://schemas.microsoft.com/office/drawing/2014/main" id="{6E27D9C5-C50C-764F-A4A8-BA1C0C51B313}"/>
                </a:ext>
              </a:extLst>
            </p:cNvPr>
            <p:cNvSpPr txBox="1"/>
            <p:nvPr/>
          </p:nvSpPr>
          <p:spPr>
            <a:xfrm>
              <a:off x="1958741" y="19443533"/>
              <a:ext cx="2058478" cy="874709"/>
            </a:xfrm>
            <a:prstGeom prst="rect">
              <a:avLst/>
            </a:prstGeom>
            <a:noFill/>
            <a:ln>
              <a:noFill/>
            </a:ln>
          </p:spPr>
          <p:txBody>
            <a:bodyPr wrap="square" rtlCol="0">
              <a:spAutoFit/>
            </a:bodyPr>
            <a:lstStyle/>
            <a:p>
              <a:pPr algn="just"/>
              <a:r>
                <a:rPr lang="en-US" sz="2800" i="1" dirty="0">
                  <a:solidFill>
                    <a:schemeClr val="bg1">
                      <a:lumMod val="50000"/>
                      <a:lumOff val="50000"/>
                    </a:schemeClr>
                  </a:solidFill>
                </a:rPr>
                <a:t>1007 instances</a:t>
              </a:r>
            </a:p>
          </p:txBody>
        </p:sp>
      </p:grpSp>
      <p:grpSp>
        <p:nvGrpSpPr>
          <p:cNvPr id="83" name="Group 82">
            <a:extLst>
              <a:ext uri="{FF2B5EF4-FFF2-40B4-BE49-F238E27FC236}">
                <a16:creationId xmlns:a16="http://schemas.microsoft.com/office/drawing/2014/main" id="{DB9A61AB-BA8A-504E-8BC6-3302AAB72A1F}"/>
              </a:ext>
            </a:extLst>
          </p:cNvPr>
          <p:cNvGrpSpPr/>
          <p:nvPr/>
        </p:nvGrpSpPr>
        <p:grpSpPr>
          <a:xfrm>
            <a:off x="12225487" y="18263012"/>
            <a:ext cx="2189899" cy="1159232"/>
            <a:chOff x="11999474" y="17533653"/>
            <a:chExt cx="2189899" cy="1159232"/>
          </a:xfrm>
        </p:grpSpPr>
        <p:pic>
          <p:nvPicPr>
            <p:cNvPr id="82" name="Picture 81" descr="A necklace on a white surface&#10;&#10;Description automatically generated">
              <a:extLst>
                <a:ext uri="{FF2B5EF4-FFF2-40B4-BE49-F238E27FC236}">
                  <a16:creationId xmlns:a16="http://schemas.microsoft.com/office/drawing/2014/main" id="{53110A92-C590-974A-96AA-928768A5B58B}"/>
                </a:ext>
              </a:extLst>
            </p:cNvPr>
            <p:cNvPicPr>
              <a:picLocks noChangeAspect="1"/>
            </p:cNvPicPr>
            <p:nvPr/>
          </p:nvPicPr>
          <p:blipFill>
            <a:blip r:embed="rId19">
              <a:extLst>
                <a:ext uri="{BEBA8EAE-BF5A-486C-A8C5-ECC9F3942E4B}">
                  <a14:imgProps xmlns:a14="http://schemas.microsoft.com/office/drawing/2010/main">
                    <a14:imgLayer r:embed="rId21">
                      <a14:imgEffect>
                        <a14:brightnessContrast bright="20000" contrast="-40000"/>
                      </a14:imgEffect>
                    </a14:imgLayer>
                  </a14:imgProps>
                </a:ext>
              </a:extLst>
            </a:blip>
            <a:stretch>
              <a:fillRect/>
            </a:stretch>
          </p:blipFill>
          <p:spPr>
            <a:xfrm>
              <a:off x="12064272" y="17533653"/>
              <a:ext cx="2125101" cy="1159232"/>
            </a:xfrm>
            <a:prstGeom prst="rect">
              <a:avLst/>
            </a:prstGeom>
          </p:spPr>
        </p:pic>
        <p:sp>
          <p:nvSpPr>
            <p:cNvPr id="77" name="TextBox 76">
              <a:extLst>
                <a:ext uri="{FF2B5EF4-FFF2-40B4-BE49-F238E27FC236}">
                  <a16:creationId xmlns:a16="http://schemas.microsoft.com/office/drawing/2014/main" id="{6726086A-6A65-0D47-BECF-25BE5EE535EC}"/>
                </a:ext>
              </a:extLst>
            </p:cNvPr>
            <p:cNvSpPr txBox="1"/>
            <p:nvPr/>
          </p:nvSpPr>
          <p:spPr>
            <a:xfrm>
              <a:off x="11999474" y="17869157"/>
              <a:ext cx="2096873" cy="526227"/>
            </a:xfrm>
            <a:prstGeom prst="rect">
              <a:avLst/>
            </a:prstGeom>
            <a:noFill/>
            <a:ln>
              <a:noFill/>
            </a:ln>
          </p:spPr>
          <p:txBody>
            <a:bodyPr wrap="square" rtlCol="0">
              <a:spAutoFit/>
            </a:bodyPr>
            <a:lstStyle/>
            <a:p>
              <a:pPr algn="ctr"/>
              <a:r>
                <a:rPr lang="en-US" sz="2800" i="1" dirty="0">
                  <a:solidFill>
                    <a:schemeClr val="bg1">
                      <a:lumMod val="50000"/>
                      <a:lumOff val="50000"/>
                    </a:schemeClr>
                  </a:solidFill>
                </a:rPr>
                <a:t>2 classes</a:t>
              </a:r>
            </a:p>
          </p:txBody>
        </p:sp>
      </p:grpSp>
      <p:grpSp>
        <p:nvGrpSpPr>
          <p:cNvPr id="86" name="Group 85">
            <a:extLst>
              <a:ext uri="{FF2B5EF4-FFF2-40B4-BE49-F238E27FC236}">
                <a16:creationId xmlns:a16="http://schemas.microsoft.com/office/drawing/2014/main" id="{5A52726F-B385-5546-8EAD-FB0F17F733ED}"/>
              </a:ext>
            </a:extLst>
          </p:cNvPr>
          <p:cNvGrpSpPr/>
          <p:nvPr/>
        </p:nvGrpSpPr>
        <p:grpSpPr>
          <a:xfrm>
            <a:off x="1884860" y="16714649"/>
            <a:ext cx="8260018" cy="1119327"/>
            <a:chOff x="3130571" y="16392662"/>
            <a:chExt cx="8260018" cy="1119327"/>
          </a:xfrm>
        </p:grpSpPr>
        <p:pic>
          <p:nvPicPr>
            <p:cNvPr id="81" name="Picture 80" descr="A necklace on a white surface&#10;&#10;Description automatically generated">
              <a:extLst>
                <a:ext uri="{FF2B5EF4-FFF2-40B4-BE49-F238E27FC236}">
                  <a16:creationId xmlns:a16="http://schemas.microsoft.com/office/drawing/2014/main" id="{28F94374-7DBC-BD4D-8AEC-40E47C51BABD}"/>
                </a:ext>
              </a:extLst>
            </p:cNvPr>
            <p:cNvPicPr>
              <a:picLocks noChangeAspect="1"/>
            </p:cNvPicPr>
            <p:nvPr/>
          </p:nvPicPr>
          <p:blipFill>
            <a:blip r:embed="rId19">
              <a:extLst>
                <a:ext uri="{BEBA8EAE-BF5A-486C-A8C5-ECC9F3942E4B}">
                  <a14:imgProps xmlns:a14="http://schemas.microsoft.com/office/drawing/2010/main">
                    <a14:imgLayer r:embed="rId22">
                      <a14:imgEffect>
                        <a14:brightnessContrast bright="20000" contrast="-40000"/>
                      </a14:imgEffect>
                    </a14:imgLayer>
                  </a14:imgProps>
                </a:ext>
              </a:extLst>
            </a:blip>
            <a:stretch>
              <a:fillRect/>
            </a:stretch>
          </p:blipFill>
          <p:spPr>
            <a:xfrm>
              <a:off x="3439655" y="16392662"/>
              <a:ext cx="7572070" cy="1119327"/>
            </a:xfrm>
            <a:prstGeom prst="rect">
              <a:avLst/>
            </a:prstGeom>
          </p:spPr>
        </p:pic>
        <p:sp>
          <p:nvSpPr>
            <p:cNvPr id="76" name="TextBox 75">
              <a:extLst>
                <a:ext uri="{FF2B5EF4-FFF2-40B4-BE49-F238E27FC236}">
                  <a16:creationId xmlns:a16="http://schemas.microsoft.com/office/drawing/2014/main" id="{F176A621-21D3-BA4E-85DD-11EC1A49C6C3}"/>
                </a:ext>
              </a:extLst>
            </p:cNvPr>
            <p:cNvSpPr txBox="1"/>
            <p:nvPr/>
          </p:nvSpPr>
          <p:spPr>
            <a:xfrm>
              <a:off x="3130571" y="16652860"/>
              <a:ext cx="8260018" cy="523220"/>
            </a:xfrm>
            <a:prstGeom prst="rect">
              <a:avLst/>
            </a:prstGeom>
            <a:noFill/>
            <a:ln>
              <a:noFill/>
            </a:ln>
          </p:spPr>
          <p:txBody>
            <a:bodyPr wrap="square" rtlCol="0">
              <a:spAutoFit/>
            </a:bodyPr>
            <a:lstStyle/>
            <a:p>
              <a:pPr algn="ctr"/>
              <a:r>
                <a:rPr lang="en-US" sz="2800" i="1" dirty="0">
                  <a:solidFill>
                    <a:schemeClr val="bg1">
                      <a:lumMod val="50000"/>
                      <a:lumOff val="50000"/>
                    </a:schemeClr>
                  </a:solidFill>
                </a:rPr>
                <a:t>551 features – molecular descriptors</a:t>
              </a:r>
            </a:p>
          </p:txBody>
        </p:sp>
      </p:grpSp>
      <p:sp>
        <p:nvSpPr>
          <p:cNvPr id="88" name="TextBox 87">
            <a:extLst>
              <a:ext uri="{FF2B5EF4-FFF2-40B4-BE49-F238E27FC236}">
                <a16:creationId xmlns:a16="http://schemas.microsoft.com/office/drawing/2014/main" id="{2A4AC0EA-BDBF-2A48-B8D9-4A84B5C2AFAB}"/>
              </a:ext>
            </a:extLst>
          </p:cNvPr>
          <p:cNvSpPr txBox="1"/>
          <p:nvPr/>
        </p:nvSpPr>
        <p:spPr>
          <a:xfrm>
            <a:off x="3315668" y="18442202"/>
            <a:ext cx="1082608" cy="400110"/>
          </a:xfrm>
          <a:prstGeom prst="rect">
            <a:avLst/>
          </a:prstGeom>
          <a:noFill/>
          <a:ln>
            <a:noFill/>
          </a:ln>
        </p:spPr>
        <p:txBody>
          <a:bodyPr wrap="square" rtlCol="0">
            <a:spAutoFit/>
          </a:bodyPr>
          <a:lstStyle/>
          <a:p>
            <a:pPr algn="ctr"/>
            <a:r>
              <a:rPr lang="en-US" sz="2000" dirty="0">
                <a:solidFill>
                  <a:schemeClr val="bg1">
                    <a:lumMod val="75000"/>
                    <a:lumOff val="25000"/>
                  </a:schemeClr>
                </a:solidFill>
              </a:rPr>
              <a:t>90.51</a:t>
            </a:r>
          </a:p>
        </p:txBody>
      </p:sp>
      <p:sp>
        <p:nvSpPr>
          <p:cNvPr id="89" name="TextBox 88">
            <a:extLst>
              <a:ext uri="{FF2B5EF4-FFF2-40B4-BE49-F238E27FC236}">
                <a16:creationId xmlns:a16="http://schemas.microsoft.com/office/drawing/2014/main" id="{CA293B11-8069-8C47-B261-623EFAFB001F}"/>
              </a:ext>
            </a:extLst>
          </p:cNvPr>
          <p:cNvSpPr txBox="1"/>
          <p:nvPr/>
        </p:nvSpPr>
        <p:spPr>
          <a:xfrm>
            <a:off x="4871697" y="18442183"/>
            <a:ext cx="620838" cy="400110"/>
          </a:xfrm>
          <a:prstGeom prst="rect">
            <a:avLst/>
          </a:prstGeom>
          <a:noFill/>
          <a:ln>
            <a:noFill/>
          </a:ln>
        </p:spPr>
        <p:txBody>
          <a:bodyPr wrap="square" rtlCol="0">
            <a:spAutoFit/>
          </a:bodyPr>
          <a:lstStyle/>
          <a:p>
            <a:pPr algn="ctr"/>
            <a:r>
              <a:rPr lang="en-US" sz="2000" dirty="0">
                <a:solidFill>
                  <a:schemeClr val="bg1">
                    <a:lumMod val="75000"/>
                    <a:lumOff val="25000"/>
                  </a:schemeClr>
                </a:solidFill>
              </a:rPr>
              <a:t>46</a:t>
            </a:r>
          </a:p>
        </p:txBody>
      </p:sp>
      <p:sp>
        <p:nvSpPr>
          <p:cNvPr id="90" name="TextBox 89">
            <a:extLst>
              <a:ext uri="{FF2B5EF4-FFF2-40B4-BE49-F238E27FC236}">
                <a16:creationId xmlns:a16="http://schemas.microsoft.com/office/drawing/2014/main" id="{6BE5AC75-8BC6-C349-8869-939DF772E128}"/>
              </a:ext>
            </a:extLst>
          </p:cNvPr>
          <p:cNvSpPr txBox="1"/>
          <p:nvPr/>
        </p:nvSpPr>
        <p:spPr>
          <a:xfrm>
            <a:off x="6433517" y="18467010"/>
            <a:ext cx="1082608" cy="400110"/>
          </a:xfrm>
          <a:prstGeom prst="rect">
            <a:avLst/>
          </a:prstGeom>
          <a:noFill/>
          <a:ln>
            <a:noFill/>
          </a:ln>
        </p:spPr>
        <p:txBody>
          <a:bodyPr wrap="square" rtlCol="0">
            <a:spAutoFit/>
          </a:bodyPr>
          <a:lstStyle/>
          <a:p>
            <a:pPr algn="ctr"/>
            <a:r>
              <a:rPr lang="en-US" sz="2000" dirty="0">
                <a:solidFill>
                  <a:schemeClr val="bg1">
                    <a:lumMod val="75000"/>
                    <a:lumOff val="25000"/>
                  </a:schemeClr>
                </a:solidFill>
              </a:rPr>
              <a:t>0.637</a:t>
            </a:r>
          </a:p>
        </p:txBody>
      </p:sp>
      <p:sp>
        <p:nvSpPr>
          <p:cNvPr id="91" name="Double Bracket 90">
            <a:extLst>
              <a:ext uri="{FF2B5EF4-FFF2-40B4-BE49-F238E27FC236}">
                <a16:creationId xmlns:a16="http://schemas.microsoft.com/office/drawing/2014/main" id="{38EBE2A6-1485-C243-A3AA-DD1C6BCF270F}"/>
              </a:ext>
            </a:extLst>
          </p:cNvPr>
          <p:cNvSpPr/>
          <p:nvPr/>
        </p:nvSpPr>
        <p:spPr>
          <a:xfrm>
            <a:off x="8104019" y="18614012"/>
            <a:ext cx="3013999" cy="1708252"/>
          </a:xfrm>
          <a:prstGeom prst="bracketPair">
            <a:avLst/>
          </a:prstGeom>
          <a:ln w="28575">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B3152ABF-0019-524B-AB43-D4CD24F10D3D}"/>
              </a:ext>
            </a:extLst>
          </p:cNvPr>
          <p:cNvSpPr txBox="1"/>
          <p:nvPr/>
        </p:nvSpPr>
        <p:spPr>
          <a:xfrm>
            <a:off x="18964324" y="16091738"/>
            <a:ext cx="9974439" cy="523220"/>
          </a:xfrm>
          <a:prstGeom prst="rect">
            <a:avLst/>
          </a:prstGeom>
          <a:noFill/>
        </p:spPr>
        <p:txBody>
          <a:bodyPr wrap="square" rtlCol="0">
            <a:spAutoFit/>
          </a:bodyPr>
          <a:lstStyle/>
          <a:p>
            <a:r>
              <a:rPr lang="en-US" sz="2800" dirty="0">
                <a:solidFill>
                  <a:schemeClr val="bg1">
                    <a:lumMod val="75000"/>
                    <a:lumOff val="25000"/>
                  </a:schemeClr>
                </a:solidFill>
              </a:rPr>
              <a:t>1007.    …</a:t>
            </a:r>
          </a:p>
        </p:txBody>
      </p:sp>
      <p:sp>
        <p:nvSpPr>
          <p:cNvPr id="93" name="TextBox 92">
            <a:extLst>
              <a:ext uri="{FF2B5EF4-FFF2-40B4-BE49-F238E27FC236}">
                <a16:creationId xmlns:a16="http://schemas.microsoft.com/office/drawing/2014/main" id="{825E5ED1-C27F-A847-B010-9C0DDA595A43}"/>
              </a:ext>
            </a:extLst>
          </p:cNvPr>
          <p:cNvSpPr txBox="1"/>
          <p:nvPr/>
        </p:nvSpPr>
        <p:spPr>
          <a:xfrm>
            <a:off x="19959614" y="15621261"/>
            <a:ext cx="2950206" cy="523220"/>
          </a:xfrm>
          <a:prstGeom prst="rect">
            <a:avLst/>
          </a:prstGeom>
          <a:noFill/>
        </p:spPr>
        <p:txBody>
          <a:bodyPr wrap="square" rtlCol="0">
            <a:spAutoFit/>
          </a:bodyPr>
          <a:lstStyle/>
          <a:p>
            <a:r>
              <a:rPr lang="en-US" sz="2800" dirty="0">
                <a:solidFill>
                  <a:schemeClr val="bg1">
                    <a:lumMod val="75000"/>
                    <a:lumOff val="25000"/>
                  </a:schemeClr>
                </a:solidFill>
              </a:rPr>
              <a:t> …</a:t>
            </a:r>
          </a:p>
        </p:txBody>
      </p:sp>
      <p:sp>
        <p:nvSpPr>
          <p:cNvPr id="94" name="TextBox 93">
            <a:extLst>
              <a:ext uri="{FF2B5EF4-FFF2-40B4-BE49-F238E27FC236}">
                <a16:creationId xmlns:a16="http://schemas.microsoft.com/office/drawing/2014/main" id="{F44C9720-94DC-EB44-83B5-BE196CFAD8AD}"/>
              </a:ext>
            </a:extLst>
          </p:cNvPr>
          <p:cNvSpPr txBox="1"/>
          <p:nvPr/>
        </p:nvSpPr>
        <p:spPr>
          <a:xfrm>
            <a:off x="3565963" y="18811446"/>
            <a:ext cx="620838" cy="461665"/>
          </a:xfrm>
          <a:prstGeom prst="rect">
            <a:avLst/>
          </a:prstGeom>
          <a:noFill/>
          <a:ln>
            <a:noFill/>
          </a:ln>
        </p:spPr>
        <p:txBody>
          <a:bodyPr wrap="square" rtlCol="0">
            <a:spAutoFit/>
          </a:bodyPr>
          <a:lstStyle/>
          <a:p>
            <a:pPr algn="ctr"/>
            <a:r>
              <a:rPr lang="en-US" sz="2400" dirty="0">
                <a:solidFill>
                  <a:schemeClr val="bg1">
                    <a:lumMod val="75000"/>
                    <a:lumOff val="25000"/>
                  </a:schemeClr>
                </a:solidFill>
              </a:rPr>
              <a:t>…</a:t>
            </a:r>
          </a:p>
        </p:txBody>
      </p:sp>
      <p:sp>
        <p:nvSpPr>
          <p:cNvPr id="95" name="TextBox 94">
            <a:extLst>
              <a:ext uri="{FF2B5EF4-FFF2-40B4-BE49-F238E27FC236}">
                <a16:creationId xmlns:a16="http://schemas.microsoft.com/office/drawing/2014/main" id="{5FE7F165-8792-8B4B-97E1-F537AEB1B76D}"/>
              </a:ext>
            </a:extLst>
          </p:cNvPr>
          <p:cNvSpPr txBox="1"/>
          <p:nvPr/>
        </p:nvSpPr>
        <p:spPr>
          <a:xfrm>
            <a:off x="4905225" y="18839608"/>
            <a:ext cx="620838" cy="461665"/>
          </a:xfrm>
          <a:prstGeom prst="rect">
            <a:avLst/>
          </a:prstGeom>
          <a:noFill/>
          <a:ln>
            <a:noFill/>
          </a:ln>
        </p:spPr>
        <p:txBody>
          <a:bodyPr wrap="square" rtlCol="0">
            <a:spAutoFit/>
          </a:bodyPr>
          <a:lstStyle/>
          <a:p>
            <a:pPr algn="ctr"/>
            <a:r>
              <a:rPr lang="en-US" sz="2400" dirty="0">
                <a:solidFill>
                  <a:schemeClr val="bg1">
                    <a:lumMod val="75000"/>
                    <a:lumOff val="25000"/>
                  </a:schemeClr>
                </a:solidFill>
              </a:rPr>
              <a:t>…</a:t>
            </a:r>
          </a:p>
        </p:txBody>
      </p:sp>
      <p:sp>
        <p:nvSpPr>
          <p:cNvPr id="96" name="TextBox 95">
            <a:extLst>
              <a:ext uri="{FF2B5EF4-FFF2-40B4-BE49-F238E27FC236}">
                <a16:creationId xmlns:a16="http://schemas.microsoft.com/office/drawing/2014/main" id="{A16E3DEC-CCF1-3842-9440-B34C1BF944F4}"/>
              </a:ext>
            </a:extLst>
          </p:cNvPr>
          <p:cNvSpPr txBox="1"/>
          <p:nvPr/>
        </p:nvSpPr>
        <p:spPr>
          <a:xfrm>
            <a:off x="6589876" y="18865996"/>
            <a:ext cx="620838" cy="461665"/>
          </a:xfrm>
          <a:prstGeom prst="rect">
            <a:avLst/>
          </a:prstGeom>
          <a:noFill/>
          <a:ln>
            <a:noFill/>
          </a:ln>
        </p:spPr>
        <p:txBody>
          <a:bodyPr wrap="square" rtlCol="0">
            <a:spAutoFit/>
          </a:bodyPr>
          <a:lstStyle/>
          <a:p>
            <a:pPr algn="ctr"/>
            <a:r>
              <a:rPr lang="en-US" sz="2400" dirty="0">
                <a:solidFill>
                  <a:schemeClr val="bg1">
                    <a:lumMod val="75000"/>
                    <a:lumOff val="25000"/>
                  </a:schemeClr>
                </a:solidFill>
              </a:rPr>
              <a:t>…</a:t>
            </a:r>
          </a:p>
        </p:txBody>
      </p:sp>
      <p:sp>
        <p:nvSpPr>
          <p:cNvPr id="97" name="Triangle 96">
            <a:extLst>
              <a:ext uri="{FF2B5EF4-FFF2-40B4-BE49-F238E27FC236}">
                <a16:creationId xmlns:a16="http://schemas.microsoft.com/office/drawing/2014/main" id="{D4F69343-90AA-3144-A92E-32C6719DCAA1}"/>
              </a:ext>
            </a:extLst>
          </p:cNvPr>
          <p:cNvSpPr/>
          <p:nvPr/>
        </p:nvSpPr>
        <p:spPr>
          <a:xfrm>
            <a:off x="29105864" y="21472183"/>
            <a:ext cx="292608" cy="317053"/>
          </a:xfrm>
          <a:prstGeom prst="triangle">
            <a:avLst/>
          </a:prstGeom>
          <a:solidFill>
            <a:srgbClr val="E87F6F"/>
          </a:solidFill>
          <a:ln>
            <a:solidFill>
              <a:srgbClr val="E87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F4EEA7DC-5D76-AB4F-A37A-C4DEE3C1B618}"/>
              </a:ext>
            </a:extLst>
          </p:cNvPr>
          <p:cNvSpPr/>
          <p:nvPr/>
        </p:nvSpPr>
        <p:spPr>
          <a:xfrm>
            <a:off x="29126626" y="19630932"/>
            <a:ext cx="292608" cy="31705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019676EA-81C3-114E-9D45-6ADB8A997D05}"/>
              </a:ext>
            </a:extLst>
          </p:cNvPr>
          <p:cNvSpPr/>
          <p:nvPr/>
        </p:nvSpPr>
        <p:spPr>
          <a:xfrm>
            <a:off x="29270594" y="21588985"/>
            <a:ext cx="292608" cy="31705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iangle 79">
            <a:extLst>
              <a:ext uri="{FF2B5EF4-FFF2-40B4-BE49-F238E27FC236}">
                <a16:creationId xmlns:a16="http://schemas.microsoft.com/office/drawing/2014/main" id="{434E2FD3-364F-DA44-A594-4964EA7D2DB1}"/>
              </a:ext>
            </a:extLst>
          </p:cNvPr>
          <p:cNvSpPr/>
          <p:nvPr/>
        </p:nvSpPr>
        <p:spPr>
          <a:xfrm>
            <a:off x="23552502" y="41546909"/>
            <a:ext cx="188025" cy="23615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E5207DA6-399C-CF46-94F4-52FFD09AE2E8}"/>
              </a:ext>
            </a:extLst>
          </p:cNvPr>
          <p:cNvSpPr txBox="1"/>
          <p:nvPr/>
        </p:nvSpPr>
        <p:spPr>
          <a:xfrm>
            <a:off x="802535" y="38237319"/>
            <a:ext cx="14749669" cy="923330"/>
          </a:xfrm>
          <a:prstGeom prst="rect">
            <a:avLst/>
          </a:prstGeom>
          <a:solidFill>
            <a:schemeClr val="bg1">
              <a:lumMod val="75000"/>
              <a:lumOff val="25000"/>
            </a:schemeClr>
          </a:solidFill>
        </p:spPr>
        <p:txBody>
          <a:bodyPr wrap="square" rtlCol="0">
            <a:spAutoFit/>
          </a:bodyPr>
          <a:lstStyle/>
          <a:p>
            <a:r>
              <a:rPr lang="en-US" sz="5400" b="1" dirty="0"/>
              <a:t>REFERENCES</a:t>
            </a:r>
          </a:p>
        </p:txBody>
      </p:sp>
      <p:sp>
        <p:nvSpPr>
          <p:cNvPr id="100" name="TextBox 99">
            <a:extLst>
              <a:ext uri="{FF2B5EF4-FFF2-40B4-BE49-F238E27FC236}">
                <a16:creationId xmlns:a16="http://schemas.microsoft.com/office/drawing/2014/main" id="{E8065B57-5487-884F-8684-7A8BBE56F972}"/>
              </a:ext>
            </a:extLst>
          </p:cNvPr>
          <p:cNvSpPr txBox="1"/>
          <p:nvPr/>
        </p:nvSpPr>
        <p:spPr>
          <a:xfrm>
            <a:off x="802535" y="40799665"/>
            <a:ext cx="14794807" cy="954107"/>
          </a:xfrm>
          <a:prstGeom prst="rect">
            <a:avLst/>
          </a:prstGeom>
          <a:noFill/>
          <a:ln>
            <a:noFill/>
          </a:ln>
        </p:spPr>
        <p:txBody>
          <a:bodyPr wrap="square" rtlCol="0">
            <a:spAutoFit/>
          </a:bodyPr>
          <a:lstStyle/>
          <a:p>
            <a:pPr algn="just"/>
            <a:r>
              <a:rPr lang="en-US" sz="2800" noProof="1">
                <a:solidFill>
                  <a:schemeClr val="bg1">
                    <a:lumMod val="75000"/>
                    <a:lumOff val="25000"/>
                  </a:schemeClr>
                </a:solidFill>
              </a:rPr>
              <a:t>The authors thank researchers </a:t>
            </a:r>
            <a:r>
              <a:rPr lang="en-US" sz="2800" b="1" noProof="1">
                <a:solidFill>
                  <a:schemeClr val="bg1">
                    <a:lumMod val="75000"/>
                    <a:lumOff val="25000"/>
                  </a:schemeClr>
                </a:solidFill>
              </a:rPr>
              <a:t>Uko Maran </a:t>
            </a:r>
            <a:r>
              <a:rPr lang="en-US" sz="2800" noProof="1">
                <a:solidFill>
                  <a:schemeClr val="bg1">
                    <a:lumMod val="75000"/>
                    <a:lumOff val="25000"/>
                  </a:schemeClr>
                </a:solidFill>
              </a:rPr>
              <a:t>and </a:t>
            </a:r>
            <a:r>
              <a:rPr lang="en-US" sz="2800" b="1" noProof="1">
                <a:solidFill>
                  <a:schemeClr val="bg1">
                    <a:lumMod val="75000"/>
                    <a:lumOff val="25000"/>
                  </a:schemeClr>
                </a:solidFill>
              </a:rPr>
              <a:t>Sulev Sild </a:t>
            </a:r>
            <a:r>
              <a:rPr lang="en-US" sz="2800" noProof="1">
                <a:solidFill>
                  <a:schemeClr val="bg1">
                    <a:lumMod val="75000"/>
                    <a:lumOff val="25000"/>
                  </a:schemeClr>
                </a:solidFill>
              </a:rPr>
              <a:t>from the Molecular Technology research group, University of Tartu, for providing the data as well as helpful assistance during this project.</a:t>
            </a:r>
          </a:p>
        </p:txBody>
      </p:sp>
      <p:sp>
        <p:nvSpPr>
          <p:cNvPr id="2" name="Down Arrow 1">
            <a:extLst>
              <a:ext uri="{FF2B5EF4-FFF2-40B4-BE49-F238E27FC236}">
                <a16:creationId xmlns:a16="http://schemas.microsoft.com/office/drawing/2014/main" id="{505B1993-FB88-C144-A875-848EE3AB6EB7}"/>
              </a:ext>
            </a:extLst>
          </p:cNvPr>
          <p:cNvSpPr/>
          <p:nvPr/>
        </p:nvSpPr>
        <p:spPr>
          <a:xfrm rot="20519282">
            <a:off x="17941720" y="39404376"/>
            <a:ext cx="952693" cy="6102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502224"/>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LeftStep">
      <a:dk1>
        <a:srgbClr val="000000"/>
      </a:dk1>
      <a:lt1>
        <a:srgbClr val="FFFFFF"/>
      </a:lt1>
      <a:dk2>
        <a:srgbClr val="223D22"/>
      </a:dk2>
      <a:lt2>
        <a:srgbClr val="E8E6E2"/>
      </a:lt2>
      <a:accent1>
        <a:srgbClr val="94A4C5"/>
      </a:accent1>
      <a:accent2>
        <a:srgbClr val="7FABBA"/>
      </a:accent2>
      <a:accent3>
        <a:srgbClr val="82ACA5"/>
      </a:accent3>
      <a:accent4>
        <a:srgbClr val="77AE8E"/>
      </a:accent4>
      <a:accent5>
        <a:srgbClr val="81AD81"/>
      </a:accent5>
      <a:accent6>
        <a:srgbClr val="8BAB75"/>
      </a:accent6>
      <a:hlink>
        <a:srgbClr val="938059"/>
      </a:hlink>
      <a:folHlink>
        <a:srgbClr val="828282"/>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1280</TotalTime>
  <Words>1116</Words>
  <Application>Microsoft Macintosh PowerPoint</Application>
  <PresentationFormat>Custom</PresentationFormat>
  <Paragraphs>95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Garamond</vt:lpstr>
      <vt:lpstr>Goudy Old Style</vt:lpstr>
      <vt:lpstr>System Font Regular</vt:lpstr>
      <vt:lpstr>SavonVTI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Alīna Reķēna</dc:creator>
  <cp:lastModifiedBy>Alīna Reķēna</cp:lastModifiedBy>
  <cp:revision>69</cp:revision>
  <dcterms:created xsi:type="dcterms:W3CDTF">2019-12-11T16:27:06Z</dcterms:created>
  <dcterms:modified xsi:type="dcterms:W3CDTF">2019-12-15T20:23:00Z</dcterms:modified>
</cp:coreProperties>
</file>